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57" r:id="rId4"/>
    <p:sldId id="261" r:id="rId5"/>
    <p:sldId id="280" r:id="rId6"/>
    <p:sldId id="290" r:id="rId7"/>
    <p:sldId id="291" r:id="rId8"/>
    <p:sldId id="281" r:id="rId9"/>
    <p:sldId id="292" r:id="rId10"/>
    <p:sldId id="285" r:id="rId11"/>
    <p:sldId id="262" r:id="rId12"/>
    <p:sldId id="263" r:id="rId13"/>
    <p:sldId id="264" r:id="rId14"/>
    <p:sldId id="282" r:id="rId15"/>
    <p:sldId id="278" r:id="rId16"/>
    <p:sldId id="265" r:id="rId17"/>
    <p:sldId id="300" r:id="rId18"/>
    <p:sldId id="301" r:id="rId19"/>
    <p:sldId id="259" r:id="rId20"/>
    <p:sldId id="267" r:id="rId21"/>
    <p:sldId id="268" r:id="rId22"/>
    <p:sldId id="272" r:id="rId23"/>
    <p:sldId id="269" r:id="rId24"/>
    <p:sldId id="289" r:id="rId25"/>
    <p:sldId id="287" r:id="rId26"/>
    <p:sldId id="288" r:id="rId27"/>
    <p:sldId id="270" r:id="rId28"/>
    <p:sldId id="296" r:id="rId29"/>
    <p:sldId id="297" r:id="rId30"/>
    <p:sldId id="276" r:id="rId31"/>
    <p:sldId id="293" r:id="rId32"/>
    <p:sldId id="260" r:id="rId33"/>
    <p:sldId id="299" r:id="rId34"/>
    <p:sldId id="273" r:id="rId35"/>
    <p:sldId id="274" r:id="rId36"/>
    <p:sldId id="275" r:id="rId3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0" autoAdjust="0"/>
    <p:restoredTop sz="94660"/>
  </p:normalViewPr>
  <p:slideViewPr>
    <p:cSldViewPr snapToGrid="0">
      <p:cViewPr varScale="1">
        <p:scale>
          <a:sx n="76" d="100"/>
          <a:sy n="76" d="100"/>
        </p:scale>
        <p:origin x="73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27DC18-05DE-31C8-F513-3BC8DCB2F9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E27C62B-119F-37D0-6D52-EB0BE147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1A25865-A594-1429-1898-731FD09A3A89}"/>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5" name="바닥글 개체 틀 4">
            <a:extLst>
              <a:ext uri="{FF2B5EF4-FFF2-40B4-BE49-F238E27FC236}">
                <a16:creationId xmlns:a16="http://schemas.microsoft.com/office/drawing/2014/main" id="{E88BBA16-AAF3-CA40-044C-93FA46B02F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AF9BB89-0A4D-92C4-2301-FF53D7E92C78}"/>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16026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742F9-9929-C585-6B53-FFDD587773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4512503-1CC8-1BB7-BD59-6D6A3B1F2DD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5E575DA-F9EE-4BAF-02F6-7FB23185E9AE}"/>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5" name="바닥글 개체 틀 4">
            <a:extLst>
              <a:ext uri="{FF2B5EF4-FFF2-40B4-BE49-F238E27FC236}">
                <a16:creationId xmlns:a16="http://schemas.microsoft.com/office/drawing/2014/main" id="{0F53192D-9B11-BC08-690E-057E9B793B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A97867-1165-514B-3428-D07614E0CA95}"/>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44883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B5C546-51AB-745D-6D7D-2B5DA72675C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4F5A309-7B76-7AA3-9209-052319F614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0EB570-86E2-5289-B569-E4AF53A3A473}"/>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5" name="바닥글 개체 틀 4">
            <a:extLst>
              <a:ext uri="{FF2B5EF4-FFF2-40B4-BE49-F238E27FC236}">
                <a16:creationId xmlns:a16="http://schemas.microsoft.com/office/drawing/2014/main" id="{0B4105EF-B1DC-9BE2-F60C-E5801DFF56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6AA1CF-B256-5FB6-CFE5-292DB3B8489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54142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17A97-A49A-E623-0C41-85B06187F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F31718F-633B-9840-3754-D4A16F6EF4E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4C88E-DE2E-8780-051C-14702B100D61}"/>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5" name="바닥글 개체 틀 4">
            <a:extLst>
              <a:ext uri="{FF2B5EF4-FFF2-40B4-BE49-F238E27FC236}">
                <a16:creationId xmlns:a16="http://schemas.microsoft.com/office/drawing/2014/main" id="{71716442-AA70-8C3A-E053-1970473F26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90F751-E25C-6444-32C3-0F658DE648A9}"/>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72282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0A3F7-3234-3161-D04A-18514EB5AF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8B5248-4CBA-CC01-8E1B-33757F3E5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07AD6-449F-DD37-83AA-383044DF3793}"/>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5" name="바닥글 개체 틀 4">
            <a:extLst>
              <a:ext uri="{FF2B5EF4-FFF2-40B4-BE49-F238E27FC236}">
                <a16:creationId xmlns:a16="http://schemas.microsoft.com/office/drawing/2014/main" id="{0B6B9939-C81F-E5FD-5A3D-1B626B118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224A39-5D4E-023C-3939-6BADBBDB1CC3}"/>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98518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B25F5-3EB2-3404-4A66-3406616686B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FC8FBF-8F87-5353-A0E2-CA94889F9A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9C1CE45-2FCD-53FB-2A40-27BC7497689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D24EF83-0370-4AEE-791C-015D6AA9FE99}"/>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6" name="바닥글 개체 틀 5">
            <a:extLst>
              <a:ext uri="{FF2B5EF4-FFF2-40B4-BE49-F238E27FC236}">
                <a16:creationId xmlns:a16="http://schemas.microsoft.com/office/drawing/2014/main" id="{60B4E9EF-8203-75E5-EBB8-5A3806D86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D7B5AAF-5976-4E06-29DD-5C7496F40EEF}"/>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78030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3129D5-9EF4-4813-6A7A-69003939F2B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906753-F879-271A-609A-3762921C4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540B103-0B6B-36A7-7EDA-560EAFC8A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480777-8D72-7C2B-8A12-64908D31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9E836C1-FDB4-11E8-8EF2-976B2AE8078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DD31FF6-3639-8896-6EBD-2D9A8782DA2D}"/>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8" name="바닥글 개체 틀 7">
            <a:extLst>
              <a:ext uri="{FF2B5EF4-FFF2-40B4-BE49-F238E27FC236}">
                <a16:creationId xmlns:a16="http://schemas.microsoft.com/office/drawing/2014/main" id="{3466A3EE-39D0-4AEE-BCAB-5E710E6860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976C515-792E-6043-0D41-D9C5D098B1B0}"/>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4228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6267-7CC3-799A-538E-0023E8DF7E9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0B09656-B83B-B6CF-0D29-29428B1BA2AE}"/>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4" name="바닥글 개체 틀 3">
            <a:extLst>
              <a:ext uri="{FF2B5EF4-FFF2-40B4-BE49-F238E27FC236}">
                <a16:creationId xmlns:a16="http://schemas.microsoft.com/office/drawing/2014/main" id="{959BC1F6-3D38-CA55-B283-29CF9944751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FC73C2-D965-72FD-AD4E-7C184235D036}"/>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8409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30F8063-97C7-8482-A0FF-B53458788694}"/>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3" name="바닥글 개체 틀 2">
            <a:extLst>
              <a:ext uri="{FF2B5EF4-FFF2-40B4-BE49-F238E27FC236}">
                <a16:creationId xmlns:a16="http://schemas.microsoft.com/office/drawing/2014/main" id="{B5D15067-08D7-5781-92DF-C905F4AF671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ABBC12-4A7B-17AF-0A2F-35202977759A}"/>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666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2815B-2405-6950-EB32-E9D6D40808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7509BFD-5D66-09A8-7550-23997CB8E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3927410-0639-2004-555E-B9941E54A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24819E6-F667-7050-A1D3-EC0A352FF3DF}"/>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6" name="바닥글 개체 틀 5">
            <a:extLst>
              <a:ext uri="{FF2B5EF4-FFF2-40B4-BE49-F238E27FC236}">
                <a16:creationId xmlns:a16="http://schemas.microsoft.com/office/drawing/2014/main" id="{617FBFC8-FBCB-2F42-8AD8-1812D8A283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A00017-C2E0-EAFD-6601-16858D5108C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4057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23A24-A2AB-00D5-99B2-C7BBB146322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93B8DF-95DD-1B29-2C70-CDA16E6BA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3519C20-2016-3909-CD7A-B4CAAEDD9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11214E-0A16-2291-E31B-4C05C9624D5E}"/>
              </a:ext>
            </a:extLst>
          </p:cNvPr>
          <p:cNvSpPr>
            <a:spLocks noGrp="1"/>
          </p:cNvSpPr>
          <p:nvPr>
            <p:ph type="dt" sz="half" idx="10"/>
          </p:nvPr>
        </p:nvSpPr>
        <p:spPr/>
        <p:txBody>
          <a:bodyPr/>
          <a:lstStyle/>
          <a:p>
            <a:fld id="{88375C97-CD37-45FA-BEF0-2C86682EC6FB}" type="datetimeFigureOut">
              <a:rPr lang="ko-KR" altLang="en-US" smtClean="0"/>
              <a:t>2023-05-01</a:t>
            </a:fld>
            <a:endParaRPr lang="ko-KR" altLang="en-US"/>
          </a:p>
        </p:txBody>
      </p:sp>
      <p:sp>
        <p:nvSpPr>
          <p:cNvPr id="6" name="바닥글 개체 틀 5">
            <a:extLst>
              <a:ext uri="{FF2B5EF4-FFF2-40B4-BE49-F238E27FC236}">
                <a16:creationId xmlns:a16="http://schemas.microsoft.com/office/drawing/2014/main" id="{3B5544F0-7DC5-908B-9189-F81D482FE8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4B11B0-31A5-D2B4-5B8C-556F43CFCE1C}"/>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08559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B46D7F-96EE-686B-E9D4-96E5E0DA2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747757-E12B-B7C5-6681-DC34E969B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34F2B1F-CDDA-BF18-4F31-35655D2A6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75C97-CD37-45FA-BEF0-2C86682EC6FB}" type="datetimeFigureOut">
              <a:rPr lang="ko-KR" altLang="en-US" smtClean="0"/>
              <a:t>2023-05-01</a:t>
            </a:fld>
            <a:endParaRPr lang="ko-KR" altLang="en-US"/>
          </a:p>
        </p:txBody>
      </p:sp>
      <p:sp>
        <p:nvSpPr>
          <p:cNvPr id="5" name="바닥글 개체 틀 4">
            <a:extLst>
              <a:ext uri="{FF2B5EF4-FFF2-40B4-BE49-F238E27FC236}">
                <a16:creationId xmlns:a16="http://schemas.microsoft.com/office/drawing/2014/main" id="{27DC18CA-E1F2-2B2A-70A0-1B5BCF029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33EC53B-0867-013B-4A76-2863D97B71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990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0BEC19A-D5C2-ADD2-F09A-18B7440DE090}"/>
              </a:ext>
            </a:extLst>
          </p:cNvPr>
          <p:cNvSpPr/>
          <p:nvPr/>
        </p:nvSpPr>
        <p:spPr>
          <a:xfrm>
            <a:off x="533220" y="372666"/>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5BA0AD3-4FE6-02AE-16F1-E53B0641FD1C}"/>
              </a:ext>
            </a:extLst>
          </p:cNvPr>
          <p:cNvSpPr/>
          <p:nvPr/>
        </p:nvSpPr>
        <p:spPr>
          <a:xfrm>
            <a:off x="7049209" y="385479"/>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29B9ABA-7248-DEA2-3BD7-40D46E84A1F0}"/>
              </a:ext>
            </a:extLst>
          </p:cNvPr>
          <p:cNvSpPr/>
          <p:nvPr/>
        </p:nvSpPr>
        <p:spPr>
          <a:xfrm>
            <a:off x="533220"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A61D84-B1ED-49E4-6704-0ECD783FAD11}"/>
              </a:ext>
            </a:extLst>
          </p:cNvPr>
          <p:cNvSpPr/>
          <p:nvPr/>
        </p:nvSpPr>
        <p:spPr>
          <a:xfrm>
            <a:off x="6932997"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id="{B93AC25D-AAD0-179D-C6F7-F0EAD098055F}"/>
              </a:ext>
            </a:extLst>
          </p:cNvPr>
          <p:cNvCxnSpPr/>
          <p:nvPr/>
        </p:nvCxnSpPr>
        <p:spPr>
          <a:xfrm>
            <a:off x="5592773" y="1791978"/>
            <a:ext cx="1006454"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직선 화살표 연결선 8">
            <a:extLst>
              <a:ext uri="{FF2B5EF4-FFF2-40B4-BE49-F238E27FC236}">
                <a16:creationId xmlns:a16="http://schemas.microsoft.com/office/drawing/2014/main" id="{6A226554-3C78-AC80-C615-7BC7E7F1371D}"/>
              </a:ext>
            </a:extLst>
          </p:cNvPr>
          <p:cNvCxnSpPr>
            <a:cxnSpLocks/>
          </p:cNvCxnSpPr>
          <p:nvPr/>
        </p:nvCxnSpPr>
        <p:spPr>
          <a:xfrm>
            <a:off x="9449823" y="3116171"/>
            <a:ext cx="2722" cy="722469"/>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flipH="1">
            <a:off x="5592773" y="5412757"/>
            <a:ext cx="10074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0" name="그림 19">
            <a:extLst>
              <a:ext uri="{FF2B5EF4-FFF2-40B4-BE49-F238E27FC236}">
                <a16:creationId xmlns:a16="http://schemas.microsoft.com/office/drawing/2014/main" id="{DC5DA6F8-E7B0-929B-9A75-7302DDD92022}"/>
              </a:ext>
            </a:extLst>
          </p:cNvPr>
          <p:cNvPicPr>
            <a:picLocks noChangeAspect="1"/>
          </p:cNvPicPr>
          <p:nvPr/>
        </p:nvPicPr>
        <p:blipFill>
          <a:blip r:embed="rId2"/>
          <a:stretch>
            <a:fillRect/>
          </a:stretch>
        </p:blipFill>
        <p:spPr>
          <a:xfrm>
            <a:off x="7049209" y="385480"/>
            <a:ext cx="4646334" cy="2633880"/>
          </a:xfrm>
          <a:prstGeom prst="rect">
            <a:avLst/>
          </a:prstGeom>
        </p:spPr>
      </p:pic>
      <p:sp>
        <p:nvSpPr>
          <p:cNvPr id="12" name="TextBox 11">
            <a:extLst>
              <a:ext uri="{FF2B5EF4-FFF2-40B4-BE49-F238E27FC236}">
                <a16:creationId xmlns:a16="http://schemas.microsoft.com/office/drawing/2014/main" id="{65F850C0-9B8F-7915-135A-34484E5E2068}"/>
              </a:ext>
            </a:extLst>
          </p:cNvPr>
          <p:cNvSpPr txBox="1"/>
          <p:nvPr/>
        </p:nvSpPr>
        <p:spPr>
          <a:xfrm>
            <a:off x="7772599" y="17647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pic>
        <p:nvPicPr>
          <p:cNvPr id="22" name="그림 21">
            <a:extLst>
              <a:ext uri="{FF2B5EF4-FFF2-40B4-BE49-F238E27FC236}">
                <a16:creationId xmlns:a16="http://schemas.microsoft.com/office/drawing/2014/main" id="{DDA07D3E-F13E-14C3-8027-4A8F702CD6D2}"/>
              </a:ext>
            </a:extLst>
          </p:cNvPr>
          <p:cNvPicPr>
            <a:picLocks noChangeAspect="1"/>
          </p:cNvPicPr>
          <p:nvPr/>
        </p:nvPicPr>
        <p:blipFill>
          <a:blip r:embed="rId3"/>
          <a:stretch>
            <a:fillRect/>
          </a:stretch>
        </p:blipFill>
        <p:spPr>
          <a:xfrm>
            <a:off x="6932995" y="4087504"/>
            <a:ext cx="4646335" cy="2646695"/>
          </a:xfrm>
          <a:prstGeom prst="rect">
            <a:avLst/>
          </a:prstGeom>
        </p:spPr>
      </p:pic>
      <p:sp>
        <p:nvSpPr>
          <p:cNvPr id="13" name="TextBox 12">
            <a:extLst>
              <a:ext uri="{FF2B5EF4-FFF2-40B4-BE49-F238E27FC236}">
                <a16:creationId xmlns:a16="http://schemas.microsoft.com/office/drawing/2014/main" id="{4339285B-B699-D217-6F5F-6E1E49F9A3F2}"/>
              </a:ext>
            </a:extLst>
          </p:cNvPr>
          <p:cNvSpPr txBox="1"/>
          <p:nvPr/>
        </p:nvSpPr>
        <p:spPr>
          <a:xfrm>
            <a:off x="777259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pic>
        <p:nvPicPr>
          <p:cNvPr id="24" name="그림 23">
            <a:extLst>
              <a:ext uri="{FF2B5EF4-FFF2-40B4-BE49-F238E27FC236}">
                <a16:creationId xmlns:a16="http://schemas.microsoft.com/office/drawing/2014/main" id="{4392511C-40D6-C361-D6DA-BF8E9DC6B70E}"/>
              </a:ext>
            </a:extLst>
          </p:cNvPr>
          <p:cNvPicPr>
            <a:picLocks noChangeAspect="1"/>
          </p:cNvPicPr>
          <p:nvPr/>
        </p:nvPicPr>
        <p:blipFill>
          <a:blip r:embed="rId4"/>
          <a:stretch>
            <a:fillRect/>
          </a:stretch>
        </p:blipFill>
        <p:spPr>
          <a:xfrm>
            <a:off x="533219" y="4087504"/>
            <a:ext cx="4646334" cy="2631118"/>
          </a:xfrm>
          <a:prstGeom prst="rect">
            <a:avLst/>
          </a:prstGeom>
        </p:spPr>
      </p:pic>
      <p:sp>
        <p:nvSpPr>
          <p:cNvPr id="14" name="TextBox 13">
            <a:extLst>
              <a:ext uri="{FF2B5EF4-FFF2-40B4-BE49-F238E27FC236}">
                <a16:creationId xmlns:a16="http://schemas.microsoft.com/office/drawing/2014/main" id="{6249BBC2-62E9-DFC0-836A-F0789E00A7CC}"/>
              </a:ext>
            </a:extLst>
          </p:cNvPr>
          <p:cNvSpPr txBox="1"/>
          <p:nvPr/>
        </p:nvSpPr>
        <p:spPr>
          <a:xfrm>
            <a:off x="122782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및 엔딩</a:t>
            </a:r>
          </a:p>
        </p:txBody>
      </p:sp>
      <p:pic>
        <p:nvPicPr>
          <p:cNvPr id="26" name="그림 25">
            <a:extLst>
              <a:ext uri="{FF2B5EF4-FFF2-40B4-BE49-F238E27FC236}">
                <a16:creationId xmlns:a16="http://schemas.microsoft.com/office/drawing/2014/main" id="{7C8C1138-2469-85DC-5087-B62D9AF02781}"/>
              </a:ext>
            </a:extLst>
          </p:cNvPr>
          <p:cNvPicPr>
            <a:picLocks noChangeAspect="1"/>
          </p:cNvPicPr>
          <p:nvPr/>
        </p:nvPicPr>
        <p:blipFill>
          <a:blip r:embed="rId5"/>
          <a:stretch>
            <a:fillRect/>
          </a:stretch>
        </p:blipFill>
        <p:spPr>
          <a:xfrm>
            <a:off x="533220" y="361145"/>
            <a:ext cx="4663108" cy="2667362"/>
          </a:xfrm>
          <a:prstGeom prst="rect">
            <a:avLst/>
          </a:prstGeom>
        </p:spPr>
      </p:pic>
      <p:sp>
        <p:nvSpPr>
          <p:cNvPr id="11" name="TextBox 10">
            <a:extLst>
              <a:ext uri="{FF2B5EF4-FFF2-40B4-BE49-F238E27FC236}">
                <a16:creationId xmlns:a16="http://schemas.microsoft.com/office/drawing/2014/main" id="{86795C65-3D2F-F36D-0240-071ABE3350B6}"/>
              </a:ext>
            </a:extLst>
          </p:cNvPr>
          <p:cNvSpPr txBox="1"/>
          <p:nvPr/>
        </p:nvSpPr>
        <p:spPr>
          <a:xfrm>
            <a:off x="1179164" y="188000"/>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 및 오프닝</a:t>
            </a:r>
          </a:p>
        </p:txBody>
      </p:sp>
    </p:spTree>
    <p:extLst>
      <p:ext uri="{BB962C8B-B14F-4D97-AF65-F5344CB8AC3E}">
        <p14:creationId xmlns:p14="http://schemas.microsoft.com/office/powerpoint/2010/main" val="75234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프리뷰</a:t>
            </a:r>
          </a:p>
        </p:txBody>
      </p:sp>
      <p:pic>
        <p:nvPicPr>
          <p:cNvPr id="3" name="그림 2">
            <a:extLst>
              <a:ext uri="{FF2B5EF4-FFF2-40B4-BE49-F238E27FC236}">
                <a16:creationId xmlns:a16="http://schemas.microsoft.com/office/drawing/2014/main" id="{0908A97F-55ED-103D-BF25-2850EC6EAA19}"/>
              </a:ext>
            </a:extLst>
          </p:cNvPr>
          <p:cNvPicPr>
            <a:picLocks noChangeAspect="1"/>
          </p:cNvPicPr>
          <p:nvPr/>
        </p:nvPicPr>
        <p:blipFill>
          <a:blip r:embed="rId2"/>
          <a:stretch>
            <a:fillRect/>
          </a:stretch>
        </p:blipFill>
        <p:spPr>
          <a:xfrm>
            <a:off x="423411" y="789552"/>
            <a:ext cx="5127644" cy="2862988"/>
          </a:xfrm>
          <a:prstGeom prst="rect">
            <a:avLst/>
          </a:prstGeom>
        </p:spPr>
      </p:pic>
      <p:pic>
        <p:nvPicPr>
          <p:cNvPr id="6" name="그림 5">
            <a:extLst>
              <a:ext uri="{FF2B5EF4-FFF2-40B4-BE49-F238E27FC236}">
                <a16:creationId xmlns:a16="http://schemas.microsoft.com/office/drawing/2014/main" id="{45AD58EF-AC7F-85B6-66A2-338CDD4BB8B8}"/>
              </a:ext>
            </a:extLst>
          </p:cNvPr>
          <p:cNvPicPr>
            <a:picLocks noChangeAspect="1"/>
          </p:cNvPicPr>
          <p:nvPr/>
        </p:nvPicPr>
        <p:blipFill>
          <a:blip r:embed="rId3"/>
          <a:stretch>
            <a:fillRect/>
          </a:stretch>
        </p:blipFill>
        <p:spPr>
          <a:xfrm>
            <a:off x="6640947" y="1914236"/>
            <a:ext cx="5408009" cy="3029527"/>
          </a:xfrm>
          <a:prstGeom prst="rect">
            <a:avLst/>
          </a:prstGeom>
        </p:spPr>
      </p:pic>
      <p:pic>
        <p:nvPicPr>
          <p:cNvPr id="8" name="그림 7">
            <a:extLst>
              <a:ext uri="{FF2B5EF4-FFF2-40B4-BE49-F238E27FC236}">
                <a16:creationId xmlns:a16="http://schemas.microsoft.com/office/drawing/2014/main" id="{221D5630-99AD-7A61-7282-B77057013E1D}"/>
              </a:ext>
            </a:extLst>
          </p:cNvPr>
          <p:cNvPicPr>
            <a:picLocks noChangeAspect="1"/>
          </p:cNvPicPr>
          <p:nvPr/>
        </p:nvPicPr>
        <p:blipFill>
          <a:blip r:embed="rId4"/>
          <a:stretch>
            <a:fillRect/>
          </a:stretch>
        </p:blipFill>
        <p:spPr>
          <a:xfrm>
            <a:off x="398899" y="3856085"/>
            <a:ext cx="5152156" cy="2862988"/>
          </a:xfrm>
          <a:prstGeom prst="rect">
            <a:avLst/>
          </a:prstGeom>
        </p:spPr>
      </p:pic>
      <p:cxnSp>
        <p:nvCxnSpPr>
          <p:cNvPr id="10" name="직선 화살표 연결선 9">
            <a:extLst>
              <a:ext uri="{FF2B5EF4-FFF2-40B4-BE49-F238E27FC236}">
                <a16:creationId xmlns:a16="http://schemas.microsoft.com/office/drawing/2014/main" id="{89B94408-D789-59FE-BC8E-EDC0D2A62068}"/>
              </a:ext>
            </a:extLst>
          </p:cNvPr>
          <p:cNvCxnSpPr>
            <a:cxnSpLocks/>
          </p:cNvCxnSpPr>
          <p:nvPr/>
        </p:nvCxnSpPr>
        <p:spPr>
          <a:xfrm>
            <a:off x="5709130" y="2557417"/>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3F041BD9-EDEC-0B3D-3033-13593F794699}"/>
              </a:ext>
            </a:extLst>
          </p:cNvPr>
          <p:cNvCxnSpPr>
            <a:cxnSpLocks/>
          </p:cNvCxnSpPr>
          <p:nvPr/>
        </p:nvCxnSpPr>
        <p:spPr>
          <a:xfrm flipH="1">
            <a:off x="5709130" y="4300583"/>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52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조화의 숲 기본적인 몬스터로 내려찍는 패턴을 사용한다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뿌리 </a:t>
            </a:r>
            <a:r>
              <a:rPr lang="ko-KR" altLang="en-US" dirty="0" err="1"/>
              <a:t>엔트</a:t>
            </a:r>
            <a:endParaRPr lang="en-US" altLang="ko-KR" dirty="0"/>
          </a:p>
          <a:p>
            <a:pPr algn="ctr"/>
            <a:endParaRPr lang="en-US" altLang="ko-KR" dirty="0"/>
          </a:p>
          <a:p>
            <a:pPr algn="ctr"/>
            <a:r>
              <a:rPr lang="ko-KR" altLang="en-US" dirty="0"/>
              <a:t>설명 </a:t>
            </a:r>
            <a:r>
              <a:rPr lang="en-US" altLang="ko-KR" dirty="0"/>
              <a:t>:</a:t>
            </a:r>
            <a:r>
              <a:rPr lang="ko-KR" altLang="en-US" dirty="0"/>
              <a:t> 땅에 진홍색 범위 표시를 띄운 후 가시를 세우며 장판을 생성한다 장판은 </a:t>
            </a:r>
            <a:r>
              <a:rPr lang="en-US" altLang="ko-KR" dirty="0"/>
              <a:t>2</a:t>
            </a:r>
            <a:r>
              <a:rPr lang="ko-KR" altLang="en-US" dirty="0" err="1"/>
              <a:t>초정도</a:t>
            </a:r>
            <a:r>
              <a:rPr lang="ko-KR" altLang="en-US" dirty="0"/>
              <a:t> 지속</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꽃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꽃가루를 날리며 도트피해를 준다 꽃가루 </a:t>
            </a:r>
            <a:r>
              <a:rPr lang="ko-KR" altLang="en-US" dirty="0" err="1"/>
              <a:t>패턴시</a:t>
            </a:r>
            <a:r>
              <a:rPr lang="ko-KR" altLang="en-US" dirty="0"/>
              <a:t> </a:t>
            </a:r>
            <a:r>
              <a:rPr lang="ko-KR" altLang="en-US" dirty="0" err="1"/>
              <a:t>슈퍼아머</a:t>
            </a:r>
            <a:r>
              <a:rPr lang="ko-KR" altLang="en-US" dirty="0"/>
              <a:t> 보유</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기간틱</a:t>
            </a:r>
            <a:r>
              <a:rPr lang="ko-KR" altLang="en-US"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경직면역 상하</a:t>
            </a:r>
            <a:r>
              <a:rPr lang="en-US" altLang="ko-KR" dirty="0"/>
              <a:t>, </a:t>
            </a:r>
            <a:r>
              <a:rPr lang="ko-KR" altLang="en-US" dirty="0"/>
              <a:t>대각선 총 </a:t>
            </a:r>
            <a:r>
              <a:rPr lang="en-US" altLang="ko-KR" dirty="0"/>
              <a:t>6</a:t>
            </a:r>
            <a:r>
              <a:rPr lang="ko-KR" altLang="en-US" dirty="0"/>
              <a:t>방향으로 </a:t>
            </a:r>
            <a:r>
              <a:rPr lang="ko-KR" altLang="en-US" dirty="0" err="1"/>
              <a:t>녹색구체</a:t>
            </a:r>
            <a:r>
              <a:rPr lang="ko-KR" altLang="en-US" dirty="0"/>
              <a:t> 발사</a:t>
            </a:r>
            <a:r>
              <a:rPr lang="en-US" altLang="ko-KR" dirty="0"/>
              <a:t>, </a:t>
            </a:r>
            <a:r>
              <a:rPr lang="ko-KR" altLang="en-US" dirty="0"/>
              <a:t>가까이 갈 경우 내려찍는 패턴</a:t>
            </a:r>
          </a:p>
        </p:txBody>
      </p:sp>
      <p:pic>
        <p:nvPicPr>
          <p:cNvPr id="6" name="그림 5" descr="텍스트이(가) 표시된 사진&#10;&#10;자동 생성된 설명">
            <a:extLst>
              <a:ext uri="{FF2B5EF4-FFF2-40B4-BE49-F238E27FC236}">
                <a16:creationId xmlns:a16="http://schemas.microsoft.com/office/drawing/2014/main" id="{33C4B331-C08E-CEB7-A67A-312ABCB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557632"/>
            <a:ext cx="1498691" cy="1739554"/>
          </a:xfrm>
          <a:prstGeom prst="rect">
            <a:avLst/>
          </a:prstGeom>
        </p:spPr>
      </p:pic>
      <p:pic>
        <p:nvPicPr>
          <p:cNvPr id="8" name="그림 7" descr="텍스트이(가) 표시된 사진&#10;&#10;자동 생성된 설명">
            <a:extLst>
              <a:ext uri="{FF2B5EF4-FFF2-40B4-BE49-F238E27FC236}">
                <a16:creationId xmlns:a16="http://schemas.microsoft.com/office/drawing/2014/main" id="{D3B49312-961E-840B-DE08-0B2DDB34B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43" y="1967537"/>
            <a:ext cx="1861511" cy="1329649"/>
          </a:xfrm>
          <a:prstGeom prst="rect">
            <a:avLst/>
          </a:prstGeom>
        </p:spPr>
      </p:pic>
      <p:pic>
        <p:nvPicPr>
          <p:cNvPr id="10" name="그림 9" descr="텍스트, 장난감, 인형이(가) 표시된 사진&#10;&#10;자동 생성된 설명">
            <a:extLst>
              <a:ext uri="{FF2B5EF4-FFF2-40B4-BE49-F238E27FC236}">
                <a16:creationId xmlns:a16="http://schemas.microsoft.com/office/drawing/2014/main" id="{908C5470-F5BB-0885-C3A6-25CF5CDDB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06" y="4717043"/>
            <a:ext cx="1726023" cy="1652049"/>
          </a:xfrm>
          <a:prstGeom prst="rect">
            <a:avLst/>
          </a:prstGeom>
        </p:spPr>
      </p:pic>
      <p:pic>
        <p:nvPicPr>
          <p:cNvPr id="16" name="그림 15" descr="텍스트이(가) 표시된 사진&#10;&#10;자동 생성된 설명">
            <a:extLst>
              <a:ext uri="{FF2B5EF4-FFF2-40B4-BE49-F238E27FC236}">
                <a16:creationId xmlns:a16="http://schemas.microsoft.com/office/drawing/2014/main" id="{0F17CEFF-2816-FD63-8BE3-3E13E1F6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0766" y="3979217"/>
            <a:ext cx="2985038" cy="2440324"/>
          </a:xfrm>
          <a:prstGeom prst="rect">
            <a:avLst/>
          </a:prstGeom>
        </p:spPr>
      </p:pic>
    </p:spTree>
    <p:extLst>
      <p:ext uri="{BB962C8B-B14F-4D97-AF65-F5344CB8AC3E}">
        <p14:creationId xmlns:p14="http://schemas.microsoft.com/office/powerpoint/2010/main" val="392644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신병</a:t>
            </a:r>
            <a:endParaRPr lang="en-US" altLang="ko-KR" dirty="0"/>
          </a:p>
          <a:p>
            <a:pPr algn="ctr"/>
            <a:endParaRPr lang="en-US" altLang="ko-KR" dirty="0"/>
          </a:p>
          <a:p>
            <a:pPr algn="ctr"/>
            <a:r>
              <a:rPr lang="ko-KR" altLang="en-US" dirty="0"/>
              <a:t>설명 </a:t>
            </a:r>
            <a:r>
              <a:rPr lang="en-US" altLang="ko-KR" dirty="0"/>
              <a:t>: </a:t>
            </a:r>
            <a:r>
              <a:rPr lang="ko-KR" altLang="en-US" dirty="0"/>
              <a:t>검을 들었다 약간 나아가 베는 공격을 한다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스컬방향으로</a:t>
            </a:r>
            <a:r>
              <a:rPr lang="ko-KR" altLang="en-US" dirty="0"/>
              <a:t> 조준 후 화살을 발사한다</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경직면역으로 </a:t>
            </a:r>
            <a:r>
              <a:rPr lang="ko-KR" altLang="en-US" dirty="0" err="1"/>
              <a:t>스컬을향해</a:t>
            </a:r>
            <a:r>
              <a:rPr lang="ko-KR" altLang="en-US" dirty="0"/>
              <a:t> 돌진하거나 내려찍는 패턴</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암살자</a:t>
            </a:r>
            <a:endParaRPr lang="en-US" altLang="ko-KR" dirty="0"/>
          </a:p>
          <a:p>
            <a:pPr algn="ctr"/>
            <a:endParaRPr lang="en-US" altLang="ko-KR" dirty="0"/>
          </a:p>
          <a:p>
            <a:pPr algn="ctr"/>
            <a:r>
              <a:rPr lang="ko-KR" altLang="en-US" dirty="0"/>
              <a:t>설명 </a:t>
            </a:r>
            <a:r>
              <a:rPr lang="en-US" altLang="ko-KR" dirty="0"/>
              <a:t>: </a:t>
            </a:r>
            <a:r>
              <a:rPr lang="ko-KR" altLang="en-US" dirty="0"/>
              <a:t>빠른 이동속도 순간이동</a:t>
            </a:r>
            <a:r>
              <a:rPr lang="en-US" altLang="ko-KR" dirty="0"/>
              <a:t>, </a:t>
            </a:r>
            <a:r>
              <a:rPr lang="ko-KR" altLang="en-US" dirty="0" err="1"/>
              <a:t>스컬</a:t>
            </a:r>
            <a:r>
              <a:rPr lang="ko-KR" altLang="en-US" dirty="0"/>
              <a:t> 주위로 오면 </a:t>
            </a:r>
            <a:r>
              <a:rPr lang="ko-KR" altLang="en-US" dirty="0" err="1"/>
              <a:t>대쉬</a:t>
            </a:r>
            <a:r>
              <a:rPr lang="ko-KR" altLang="en-US" dirty="0"/>
              <a:t> 공격</a:t>
            </a:r>
          </a:p>
        </p:txBody>
      </p:sp>
      <p:pic>
        <p:nvPicPr>
          <p:cNvPr id="6" name="그림 5">
            <a:extLst>
              <a:ext uri="{FF2B5EF4-FFF2-40B4-BE49-F238E27FC236}">
                <a16:creationId xmlns:a16="http://schemas.microsoft.com/office/drawing/2014/main" id="{E8707DA7-AE9C-3A5A-5707-E14A17074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02" y="1380363"/>
            <a:ext cx="1229886" cy="1909559"/>
          </a:xfrm>
          <a:prstGeom prst="rect">
            <a:avLst/>
          </a:prstGeom>
        </p:spPr>
      </p:pic>
      <p:pic>
        <p:nvPicPr>
          <p:cNvPr id="8" name="그림 7">
            <a:extLst>
              <a:ext uri="{FF2B5EF4-FFF2-40B4-BE49-F238E27FC236}">
                <a16:creationId xmlns:a16="http://schemas.microsoft.com/office/drawing/2014/main" id="{AD1164F1-7E10-5A8F-0E3C-F195D7F18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598" y="1487043"/>
            <a:ext cx="1545324" cy="1802879"/>
          </a:xfrm>
          <a:prstGeom prst="rect">
            <a:avLst/>
          </a:prstGeom>
        </p:spPr>
      </p:pic>
      <p:pic>
        <p:nvPicPr>
          <p:cNvPr id="10" name="그림 9">
            <a:extLst>
              <a:ext uri="{FF2B5EF4-FFF2-40B4-BE49-F238E27FC236}">
                <a16:creationId xmlns:a16="http://schemas.microsoft.com/office/drawing/2014/main" id="{2B4A3EE3-0CCA-50A4-6F0F-B427B3EE7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604" y="4882118"/>
            <a:ext cx="1684318" cy="1583260"/>
          </a:xfrm>
          <a:prstGeom prst="rect">
            <a:avLst/>
          </a:prstGeom>
        </p:spPr>
      </p:pic>
      <p:pic>
        <p:nvPicPr>
          <p:cNvPr id="16" name="그림 15" descr="텍스트이(가) 표시된 사진&#10;&#10;자동 생성된 설명">
            <a:extLst>
              <a:ext uri="{FF2B5EF4-FFF2-40B4-BE49-F238E27FC236}">
                <a16:creationId xmlns:a16="http://schemas.microsoft.com/office/drawing/2014/main" id="{E92D2B34-B26A-F267-E70D-6E136EE4D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0" y="3663591"/>
            <a:ext cx="1985690" cy="2705501"/>
          </a:xfrm>
          <a:prstGeom prst="rect">
            <a:avLst/>
          </a:prstGeom>
        </p:spPr>
      </p:pic>
    </p:spTree>
    <p:extLst>
      <p:ext uri="{BB962C8B-B14F-4D97-AF65-F5344CB8AC3E}">
        <p14:creationId xmlns:p14="http://schemas.microsoft.com/office/powerpoint/2010/main" val="188077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ko-KR" altLang="en-US" dirty="0" err="1"/>
              <a:t>스컬을</a:t>
            </a:r>
            <a:r>
              <a:rPr lang="ko-KR" altLang="en-US" dirty="0"/>
              <a:t> 향해 </a:t>
            </a:r>
            <a:r>
              <a:rPr lang="ko-KR" altLang="en-US" dirty="0" err="1"/>
              <a:t>화염구</a:t>
            </a:r>
            <a:r>
              <a:rPr lang="ko-KR" altLang="en-US" dirty="0"/>
              <a:t> </a:t>
            </a:r>
            <a:r>
              <a:rPr lang="en-US" altLang="ko-KR" dirty="0"/>
              <a:t>3</a:t>
            </a:r>
            <a:r>
              <a:rPr lang="ko-KR" altLang="en-US" dirty="0"/>
              <a:t>개를 연속으로 날린다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빙결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a:t>
            </a:r>
            <a:r>
              <a:rPr lang="en-US" altLang="ko-KR" dirty="0"/>
              <a:t>, </a:t>
            </a:r>
            <a:r>
              <a:rPr lang="ko-KR" altLang="en-US" dirty="0" err="1"/>
              <a:t>스컬</a:t>
            </a:r>
            <a:r>
              <a:rPr lang="ko-KR" altLang="en-US" dirty="0"/>
              <a:t> 위쪽에 고드름을 떨어트린다</a:t>
            </a:r>
          </a:p>
        </p:txBody>
      </p:sp>
      <p:pic>
        <p:nvPicPr>
          <p:cNvPr id="6" name="그림 5">
            <a:extLst>
              <a:ext uri="{FF2B5EF4-FFF2-40B4-BE49-F238E27FC236}">
                <a16:creationId xmlns:a16="http://schemas.microsoft.com/office/drawing/2014/main" id="{FCDAA417-42D3-A975-A9CF-C1A13B926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40" y="1020890"/>
            <a:ext cx="1149448" cy="2267829"/>
          </a:xfrm>
          <a:prstGeom prst="rect">
            <a:avLst/>
          </a:prstGeom>
        </p:spPr>
      </p:pic>
      <p:pic>
        <p:nvPicPr>
          <p:cNvPr id="8" name="그림 7">
            <a:extLst>
              <a:ext uri="{FF2B5EF4-FFF2-40B4-BE49-F238E27FC236}">
                <a16:creationId xmlns:a16="http://schemas.microsoft.com/office/drawing/2014/main" id="{C986E5B0-5438-88C2-5A8B-AEF6A89FD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344" y="1083023"/>
            <a:ext cx="1149448" cy="2205696"/>
          </a:xfrm>
          <a:prstGeom prst="rect">
            <a:avLst/>
          </a:prstGeom>
        </p:spPr>
      </p:pic>
    </p:spTree>
    <p:extLst>
      <p:ext uri="{BB962C8B-B14F-4D97-AF65-F5344CB8AC3E}">
        <p14:creationId xmlns:p14="http://schemas.microsoft.com/office/powerpoint/2010/main" val="295603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상점</a:t>
            </a:r>
          </a:p>
        </p:txBody>
      </p:sp>
      <p:sp>
        <p:nvSpPr>
          <p:cNvPr id="19" name="직사각형 18">
            <a:extLst>
              <a:ext uri="{FF2B5EF4-FFF2-40B4-BE49-F238E27FC236}">
                <a16:creationId xmlns:a16="http://schemas.microsoft.com/office/drawing/2014/main" id="{197615F9-FD22-E90A-8148-379BBF61E504}"/>
              </a:ext>
            </a:extLst>
          </p:cNvPr>
          <p:cNvSpPr/>
          <p:nvPr/>
        </p:nvSpPr>
        <p:spPr>
          <a:xfrm>
            <a:off x="4008141"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체력회복 요리를 판매한다</a:t>
            </a:r>
            <a:endParaRPr lang="ko-KR" altLang="en-US" dirty="0">
              <a:solidFill>
                <a:schemeClr val="bg1"/>
              </a:solidFill>
            </a:endParaRPr>
          </a:p>
        </p:txBody>
      </p:sp>
      <p:pic>
        <p:nvPicPr>
          <p:cNvPr id="3" name="그림 2" descr="실내, 선반이(가) 표시된 사진&#10;&#10;자동 생성된 설명">
            <a:extLst>
              <a:ext uri="{FF2B5EF4-FFF2-40B4-BE49-F238E27FC236}">
                <a16:creationId xmlns:a16="http://schemas.microsoft.com/office/drawing/2014/main" id="{2D09CFE3-7279-5B4A-3241-E17C9C78F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012964"/>
            <a:ext cx="3495238" cy="1980952"/>
          </a:xfrm>
          <a:prstGeom prst="rect">
            <a:avLst/>
          </a:prstGeom>
        </p:spPr>
      </p:pic>
      <p:pic>
        <p:nvPicPr>
          <p:cNvPr id="6" name="그림 5" descr="텍스트이(가) 표시된 사진&#10;&#10;자동 생성된 설명">
            <a:extLst>
              <a:ext uri="{FF2B5EF4-FFF2-40B4-BE49-F238E27FC236}">
                <a16:creationId xmlns:a16="http://schemas.microsoft.com/office/drawing/2014/main" id="{2C09B8A8-8CEE-D863-6716-27D9A1FC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84" y="5397571"/>
            <a:ext cx="5066667" cy="1142857"/>
          </a:xfrm>
          <a:prstGeom prst="rect">
            <a:avLst/>
          </a:prstGeom>
        </p:spPr>
      </p:pic>
      <p:pic>
        <p:nvPicPr>
          <p:cNvPr id="8" name="그림 7">
            <a:extLst>
              <a:ext uri="{FF2B5EF4-FFF2-40B4-BE49-F238E27FC236}">
                <a16:creationId xmlns:a16="http://schemas.microsoft.com/office/drawing/2014/main" id="{60A8875E-463A-DE6A-ED45-E1595AAD1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4712" y="1818982"/>
            <a:ext cx="2295238" cy="971429"/>
          </a:xfrm>
          <a:prstGeom prst="rect">
            <a:avLst/>
          </a:prstGeom>
        </p:spPr>
      </p:pic>
      <p:pic>
        <p:nvPicPr>
          <p:cNvPr id="10" name="그림 9">
            <a:extLst>
              <a:ext uri="{FF2B5EF4-FFF2-40B4-BE49-F238E27FC236}">
                <a16:creationId xmlns:a16="http://schemas.microsoft.com/office/drawing/2014/main" id="{5A5B24FE-43D8-1DBA-5D30-4F3F5E522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777" y="4635666"/>
            <a:ext cx="2647619" cy="1904762"/>
          </a:xfrm>
          <a:prstGeom prst="rect">
            <a:avLst/>
          </a:prstGeom>
        </p:spPr>
      </p:pic>
      <p:sp>
        <p:nvSpPr>
          <p:cNvPr id="11" name="직사각형 10">
            <a:extLst>
              <a:ext uri="{FF2B5EF4-FFF2-40B4-BE49-F238E27FC236}">
                <a16:creationId xmlns:a16="http://schemas.microsoft.com/office/drawing/2014/main" id="{D2A064F1-BA72-525C-1177-61D15B645FAE}"/>
              </a:ext>
            </a:extLst>
          </p:cNvPr>
          <p:cNvSpPr/>
          <p:nvPr/>
        </p:nvSpPr>
        <p:spPr>
          <a:xfrm>
            <a:off x="9308423"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헤드리스</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플레이어의 현재 머리와 교체 가능한 머리가 랜덤으로 </a:t>
            </a:r>
            <a:r>
              <a:rPr lang="ko-KR" altLang="en-US" dirty="0" err="1">
                <a:solidFill>
                  <a:schemeClr val="bg1"/>
                </a:solidFill>
                <a:latin typeface="Open Sans" panose="020B0606030504020204" pitchFamily="34" charset="0"/>
              </a:rPr>
              <a:t>스폰</a:t>
            </a:r>
            <a:r>
              <a:rPr lang="ko-KR" altLang="en-US" dirty="0">
                <a:solidFill>
                  <a:schemeClr val="bg1"/>
                </a:solidFill>
                <a:latin typeface="Open Sans" panose="020B0606030504020204" pitchFamily="34" charset="0"/>
              </a:rPr>
              <a:t> 된다 </a:t>
            </a:r>
            <a:endParaRPr lang="ko-KR" altLang="en-US" dirty="0">
              <a:solidFill>
                <a:schemeClr val="bg1"/>
              </a:solidFill>
            </a:endParaRPr>
          </a:p>
        </p:txBody>
      </p:sp>
      <p:sp>
        <p:nvSpPr>
          <p:cNvPr id="12" name="직사각형 11">
            <a:extLst>
              <a:ext uri="{FF2B5EF4-FFF2-40B4-BE49-F238E27FC236}">
                <a16:creationId xmlns:a16="http://schemas.microsoft.com/office/drawing/2014/main" id="{C93DC310-D7B4-71E1-F09A-46780C54FE0B}"/>
              </a:ext>
            </a:extLst>
          </p:cNvPr>
          <p:cNvSpPr/>
          <p:nvPr/>
        </p:nvSpPr>
        <p:spPr>
          <a:xfrm>
            <a:off x="398899" y="3273811"/>
            <a:ext cx="493305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dirty="0">
                <a:solidFill>
                  <a:srgbClr val="E0F0FF"/>
                </a:solidFill>
                <a:latin typeface="Open Sans" panose="020B0606030504020204" pitchFamily="34" charset="0"/>
              </a:rPr>
              <a:t>수집가</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4</a:t>
            </a:r>
            <a:r>
              <a:rPr lang="ko-KR" altLang="en-US" b="0" i="0" dirty="0">
                <a:solidFill>
                  <a:schemeClr val="bg1"/>
                </a:solidFill>
                <a:effectLst/>
                <a:latin typeface="Open Sans" panose="020B0606030504020204" pitchFamily="34" charset="0"/>
              </a:rPr>
              <a:t>개의 아이템을 판매한다</a:t>
            </a:r>
            <a:endParaRPr lang="en-US" altLang="ko-KR" b="0" i="0" dirty="0">
              <a:solidFill>
                <a:schemeClr val="bg1"/>
              </a:solidFill>
              <a:effectLst/>
              <a:latin typeface="Open Sans" panose="020B0606030504020204" pitchFamily="34" charset="0"/>
            </a:endParaRPr>
          </a:p>
          <a:p>
            <a:pPr algn="ctr"/>
            <a:r>
              <a:rPr lang="ko-KR" altLang="en-US" dirty="0">
                <a:solidFill>
                  <a:schemeClr val="bg1"/>
                </a:solidFill>
              </a:rPr>
              <a:t>골드를 지불하면 </a:t>
            </a:r>
            <a:r>
              <a:rPr lang="ko-KR" altLang="en-US" dirty="0" err="1">
                <a:solidFill>
                  <a:schemeClr val="bg1"/>
                </a:solidFill>
              </a:rPr>
              <a:t>리롤이</a:t>
            </a:r>
            <a:r>
              <a:rPr lang="ko-KR" altLang="en-US" dirty="0">
                <a:solidFill>
                  <a:schemeClr val="bg1"/>
                </a:solidFill>
              </a:rPr>
              <a:t> 가능하다</a:t>
            </a:r>
          </a:p>
        </p:txBody>
      </p:sp>
      <p:sp>
        <p:nvSpPr>
          <p:cNvPr id="13" name="직사각형 12">
            <a:extLst>
              <a:ext uri="{FF2B5EF4-FFF2-40B4-BE49-F238E27FC236}">
                <a16:creationId xmlns:a16="http://schemas.microsoft.com/office/drawing/2014/main" id="{63432ECF-2500-4436-B3E9-CFCCFBE2C0AF}"/>
              </a:ext>
            </a:extLst>
          </p:cNvPr>
          <p:cNvSpPr/>
          <p:nvPr/>
        </p:nvSpPr>
        <p:spPr>
          <a:xfrm>
            <a:off x="9308421" y="4067591"/>
            <a:ext cx="2647621" cy="24091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1</a:t>
            </a:r>
            <a:r>
              <a:rPr lang="ko-KR" altLang="en-US" b="0" i="0" dirty="0">
                <a:solidFill>
                  <a:schemeClr val="bg1"/>
                </a:solidFill>
                <a:effectLst/>
                <a:latin typeface="Open Sans" panose="020B0606030504020204" pitchFamily="34" charset="0"/>
              </a:rPr>
              <a:t>개의 정수를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121297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
        <p:nvSpPr>
          <p:cNvPr id="2" name="직사각형 1">
            <a:extLst>
              <a:ext uri="{FF2B5EF4-FFF2-40B4-BE49-F238E27FC236}">
                <a16:creationId xmlns:a16="http://schemas.microsoft.com/office/drawing/2014/main" id="{5BB89B2E-A5E5-90F2-D02A-EC9CECA1ABB0}"/>
              </a:ext>
            </a:extLst>
          </p:cNvPr>
          <p:cNvSpPr/>
          <p:nvPr/>
        </p:nvSpPr>
        <p:spPr>
          <a:xfrm>
            <a:off x="9178776" y="5065551"/>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조화의 숲 상점 확률</a:t>
            </a:r>
            <a:endParaRPr lang="en-US" altLang="ko-KR" sz="1600" dirty="0"/>
          </a:p>
          <a:p>
            <a:pPr algn="ctr"/>
            <a:endParaRPr lang="en-US" altLang="ko-KR" sz="1600" dirty="0"/>
          </a:p>
          <a:p>
            <a:pPr algn="ctr"/>
            <a:r>
              <a:rPr lang="ko-KR" altLang="en-US" sz="1600" dirty="0"/>
              <a:t>일반 </a:t>
            </a:r>
            <a:r>
              <a:rPr lang="en-US" altLang="ko-KR" sz="1600" dirty="0"/>
              <a:t>: 50%</a:t>
            </a:r>
          </a:p>
          <a:p>
            <a:pPr algn="ctr"/>
            <a:r>
              <a:rPr lang="ko-KR" altLang="en-US" sz="1600" dirty="0"/>
              <a:t>레어 </a:t>
            </a:r>
            <a:r>
              <a:rPr lang="en-US" altLang="ko-KR" sz="1600" dirty="0"/>
              <a:t>: 30%</a:t>
            </a:r>
          </a:p>
          <a:p>
            <a:pPr algn="ctr"/>
            <a:r>
              <a:rPr lang="ko-KR" altLang="en-US" sz="1600" dirty="0"/>
              <a:t>유니크 </a:t>
            </a:r>
            <a:r>
              <a:rPr lang="en-US" altLang="ko-KR" sz="1600" dirty="0"/>
              <a:t>: 20%</a:t>
            </a:r>
            <a:endParaRPr lang="ko-KR" altLang="en-US" sz="1600" dirty="0"/>
          </a:p>
        </p:txBody>
      </p:sp>
      <p:sp>
        <p:nvSpPr>
          <p:cNvPr id="5" name="직사각형 4">
            <a:extLst>
              <a:ext uri="{FF2B5EF4-FFF2-40B4-BE49-F238E27FC236}">
                <a16:creationId xmlns:a16="http://schemas.microsoft.com/office/drawing/2014/main" id="{4DBD859D-EB03-DA0E-F330-28C4D0475377}"/>
              </a:ext>
            </a:extLst>
          </p:cNvPr>
          <p:cNvSpPr/>
          <p:nvPr/>
        </p:nvSpPr>
        <p:spPr>
          <a:xfrm>
            <a:off x="5063929" y="1580753"/>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시연회용 유니크 머리 확정 획득</a:t>
            </a:r>
          </a:p>
        </p:txBody>
      </p:sp>
      <p:sp>
        <p:nvSpPr>
          <p:cNvPr id="10" name="직사각형 9">
            <a:extLst>
              <a:ext uri="{FF2B5EF4-FFF2-40B4-BE49-F238E27FC236}">
                <a16:creationId xmlns:a16="http://schemas.microsoft.com/office/drawing/2014/main" id="{42E24849-BD90-378D-65C1-14A7A2780FFC}"/>
              </a:ext>
            </a:extLst>
          </p:cNvPr>
          <p:cNvSpPr/>
          <p:nvPr/>
        </p:nvSpPr>
        <p:spPr>
          <a:xfrm>
            <a:off x="166285" y="2173742"/>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체력 </a:t>
            </a:r>
            <a:r>
              <a:rPr lang="en-US" altLang="ko-KR" sz="1600" dirty="0"/>
              <a:t>50 </a:t>
            </a:r>
            <a:r>
              <a:rPr lang="ko-KR" altLang="en-US" sz="1600" dirty="0"/>
              <a:t>회복</a:t>
            </a:r>
          </a:p>
        </p:txBody>
      </p:sp>
      <p:sp>
        <p:nvSpPr>
          <p:cNvPr id="12" name="직사각형 11">
            <a:extLst>
              <a:ext uri="{FF2B5EF4-FFF2-40B4-BE49-F238E27FC236}">
                <a16:creationId xmlns:a16="http://schemas.microsoft.com/office/drawing/2014/main" id="{E67FB560-EC95-660E-E90E-428975FEDC3E}"/>
              </a:ext>
            </a:extLst>
          </p:cNvPr>
          <p:cNvSpPr/>
          <p:nvPr/>
        </p:nvSpPr>
        <p:spPr>
          <a:xfrm>
            <a:off x="9178776" y="-11966"/>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조화의 숲 오브 확률</a:t>
            </a:r>
            <a:endParaRPr lang="en-US" altLang="ko-KR" sz="1600" dirty="0"/>
          </a:p>
          <a:p>
            <a:pPr algn="ctr"/>
            <a:endParaRPr lang="en-US" altLang="ko-KR" sz="1600" dirty="0"/>
          </a:p>
          <a:p>
            <a:pPr algn="ctr"/>
            <a:r>
              <a:rPr lang="ko-KR" altLang="en-US" sz="1600" dirty="0"/>
              <a:t>레어 </a:t>
            </a:r>
            <a:r>
              <a:rPr lang="en-US" altLang="ko-KR" sz="1600" dirty="0"/>
              <a:t>: 50%</a:t>
            </a:r>
          </a:p>
          <a:p>
            <a:pPr algn="ctr"/>
            <a:r>
              <a:rPr lang="ko-KR" altLang="en-US" sz="1600" dirty="0"/>
              <a:t>유니크 </a:t>
            </a:r>
            <a:r>
              <a:rPr lang="en-US" altLang="ko-KR" sz="1600" dirty="0"/>
              <a:t>: 50%</a:t>
            </a:r>
            <a:endParaRPr lang="ko-KR" altLang="en-US" sz="1600" dirty="0"/>
          </a:p>
        </p:txBody>
      </p:sp>
    </p:spTree>
    <p:extLst>
      <p:ext uri="{BB962C8B-B14F-4D97-AF65-F5344CB8AC3E}">
        <p14:creationId xmlns:p14="http://schemas.microsoft.com/office/powerpoint/2010/main" val="297243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3310913" y="772162"/>
            <a:ext cx="2055224" cy="2472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600" dirty="0"/>
              <a:t>견습 용사</a:t>
            </a:r>
            <a:endParaRPr lang="en-US" altLang="ko-KR" sz="1600"/>
          </a:p>
          <a:p>
            <a:pPr algn="ctr"/>
            <a:endParaRPr lang="en-US" altLang="ko-KR" sz="1600" dirty="0"/>
          </a:p>
          <a:p>
            <a:pPr algn="ctr"/>
            <a:r>
              <a:rPr lang="ko-KR" altLang="en-US" sz="1600" dirty="0"/>
              <a:t>설명 </a:t>
            </a:r>
            <a:r>
              <a:rPr lang="en-US" altLang="ko-KR" sz="1600" dirty="0"/>
              <a:t>: </a:t>
            </a:r>
            <a:r>
              <a:rPr lang="ko-KR" altLang="en-US" sz="1600" dirty="0"/>
              <a:t>조화의 숲 중간보스로 총 </a:t>
            </a:r>
            <a:r>
              <a:rPr lang="en-US" altLang="ko-KR" sz="1600" dirty="0"/>
              <a:t>6</a:t>
            </a:r>
            <a:r>
              <a:rPr lang="ko-KR" altLang="en-US" sz="1600" dirty="0"/>
              <a:t>가지 패턴이 존재한다 </a:t>
            </a:r>
          </a:p>
        </p:txBody>
      </p:sp>
      <p:sp>
        <p:nvSpPr>
          <p:cNvPr id="15" name="직사각형 14">
            <a:extLst>
              <a:ext uri="{FF2B5EF4-FFF2-40B4-BE49-F238E27FC236}">
                <a16:creationId xmlns:a16="http://schemas.microsoft.com/office/drawing/2014/main" id="{D0CD5593-0AF8-CEEC-34F9-CF0B1513A1F4}"/>
              </a:ext>
            </a:extLst>
          </p:cNvPr>
          <p:cNvSpPr/>
          <p:nvPr/>
        </p:nvSpPr>
        <p:spPr>
          <a:xfrm>
            <a:off x="1894848" y="3459740"/>
            <a:ext cx="202231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1</a:t>
            </a:r>
          </a:p>
          <a:p>
            <a:pPr algn="ctr"/>
            <a:endParaRPr lang="en-US" altLang="ko-KR" sz="1400" dirty="0"/>
          </a:p>
          <a:p>
            <a:pPr algn="ctr"/>
            <a:r>
              <a:rPr lang="ko-KR" altLang="en-US" sz="1400" dirty="0"/>
              <a:t>검을 전방으로 </a:t>
            </a:r>
            <a:r>
              <a:rPr lang="en-US" altLang="ko-KR" sz="1400" dirty="0"/>
              <a:t>3</a:t>
            </a:r>
            <a:r>
              <a:rPr lang="ko-KR" altLang="en-US" sz="1400" dirty="0"/>
              <a:t>회 휘두른다</a:t>
            </a:r>
          </a:p>
        </p:txBody>
      </p:sp>
      <p:sp>
        <p:nvSpPr>
          <p:cNvPr id="2" name="직사각형 1">
            <a:extLst>
              <a:ext uri="{FF2B5EF4-FFF2-40B4-BE49-F238E27FC236}">
                <a16:creationId xmlns:a16="http://schemas.microsoft.com/office/drawing/2014/main" id="{96E41CC5-124C-2E2E-288A-4F889DECB046}"/>
              </a:ext>
            </a:extLst>
          </p:cNvPr>
          <p:cNvSpPr/>
          <p:nvPr/>
        </p:nvSpPr>
        <p:spPr>
          <a:xfrm>
            <a:off x="6835016" y="773631"/>
            <a:ext cx="4433875" cy="119851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검을 치켜들다가 검을 휘두르며 큰 다단 히트 공격을 하는 검기를 발사한다 기를 모으는 도중 일정 이상의 피해를 가할 경우 그로기</a:t>
            </a:r>
          </a:p>
        </p:txBody>
      </p:sp>
      <p:sp>
        <p:nvSpPr>
          <p:cNvPr id="3" name="직사각형 2">
            <a:extLst>
              <a:ext uri="{FF2B5EF4-FFF2-40B4-BE49-F238E27FC236}">
                <a16:creationId xmlns:a16="http://schemas.microsoft.com/office/drawing/2014/main" id="{44EE980A-F118-91E3-B42E-068F6AE359A3}"/>
              </a:ext>
            </a:extLst>
          </p:cNvPr>
          <p:cNvSpPr/>
          <p:nvPr/>
        </p:nvSpPr>
        <p:spPr>
          <a:xfrm>
            <a:off x="5569006" y="3449369"/>
            <a:ext cx="1817409"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2</a:t>
            </a:r>
          </a:p>
          <a:p>
            <a:pPr algn="ctr"/>
            <a:endParaRPr lang="en-US" altLang="ko-KR" sz="1400" dirty="0"/>
          </a:p>
          <a:p>
            <a:pPr algn="ctr"/>
            <a:r>
              <a:rPr lang="ko-KR" altLang="en-US" sz="1400" dirty="0"/>
              <a:t>에너지볼을 발사한다 유도기능이 있다</a:t>
            </a:r>
          </a:p>
        </p:txBody>
      </p:sp>
      <p:sp>
        <p:nvSpPr>
          <p:cNvPr id="7" name="직사각형 6">
            <a:extLst>
              <a:ext uri="{FF2B5EF4-FFF2-40B4-BE49-F238E27FC236}">
                <a16:creationId xmlns:a16="http://schemas.microsoft.com/office/drawing/2014/main" id="{964CFDFC-C850-BF6A-7F8B-245BE7EB7751}"/>
              </a:ext>
            </a:extLst>
          </p:cNvPr>
          <p:cNvSpPr/>
          <p:nvPr/>
        </p:nvSpPr>
        <p:spPr>
          <a:xfrm>
            <a:off x="9326880" y="3459082"/>
            <a:ext cx="1942011"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검을 치켜들고 잠시 후 기폭발을 일으킨다</a:t>
            </a:r>
            <a:r>
              <a:rPr lang="en-US" altLang="ko-KR" sz="1400" dirty="0"/>
              <a:t>.</a:t>
            </a:r>
            <a:endParaRPr lang="ko-KR" altLang="en-US" sz="1400" dirty="0"/>
          </a:p>
        </p:txBody>
      </p:sp>
      <p:pic>
        <p:nvPicPr>
          <p:cNvPr id="10" name="그림 9">
            <a:extLst>
              <a:ext uri="{FF2B5EF4-FFF2-40B4-BE49-F238E27FC236}">
                <a16:creationId xmlns:a16="http://schemas.microsoft.com/office/drawing/2014/main" id="{EF9BF2A2-4A6D-E675-7B57-C1FD876C4CD5}"/>
              </a:ext>
            </a:extLst>
          </p:cNvPr>
          <p:cNvPicPr>
            <a:picLocks noChangeAspect="1"/>
          </p:cNvPicPr>
          <p:nvPr/>
        </p:nvPicPr>
        <p:blipFill>
          <a:blip r:embed="rId2"/>
          <a:stretch>
            <a:fillRect/>
          </a:stretch>
        </p:blipFill>
        <p:spPr>
          <a:xfrm>
            <a:off x="4167218" y="3457851"/>
            <a:ext cx="1401788" cy="1395328"/>
          </a:xfrm>
          <a:prstGeom prst="rect">
            <a:avLst/>
          </a:prstGeom>
        </p:spPr>
      </p:pic>
      <p:pic>
        <p:nvPicPr>
          <p:cNvPr id="12" name="그림 11">
            <a:extLst>
              <a:ext uri="{FF2B5EF4-FFF2-40B4-BE49-F238E27FC236}">
                <a16:creationId xmlns:a16="http://schemas.microsoft.com/office/drawing/2014/main" id="{DA31A2C6-1349-F3E4-D8F2-9FB56BBE9F1D}"/>
              </a:ext>
            </a:extLst>
          </p:cNvPr>
          <p:cNvPicPr>
            <a:picLocks noChangeAspect="1"/>
          </p:cNvPicPr>
          <p:nvPr/>
        </p:nvPicPr>
        <p:blipFill>
          <a:blip r:embed="rId3"/>
          <a:stretch>
            <a:fillRect/>
          </a:stretch>
        </p:blipFill>
        <p:spPr>
          <a:xfrm>
            <a:off x="7772246" y="3457850"/>
            <a:ext cx="1554634" cy="1394671"/>
          </a:xfrm>
          <a:prstGeom prst="rect">
            <a:avLst/>
          </a:prstGeom>
        </p:spPr>
      </p:pic>
      <p:pic>
        <p:nvPicPr>
          <p:cNvPr id="14" name="그림 13">
            <a:extLst>
              <a:ext uri="{FF2B5EF4-FFF2-40B4-BE49-F238E27FC236}">
                <a16:creationId xmlns:a16="http://schemas.microsoft.com/office/drawing/2014/main" id="{DCC32E93-400F-7EE6-FFE9-7EF1C5C7112C}"/>
              </a:ext>
            </a:extLst>
          </p:cNvPr>
          <p:cNvPicPr>
            <a:picLocks noChangeAspect="1"/>
          </p:cNvPicPr>
          <p:nvPr/>
        </p:nvPicPr>
        <p:blipFill>
          <a:blip r:embed="rId4"/>
          <a:stretch>
            <a:fillRect/>
          </a:stretch>
        </p:blipFill>
        <p:spPr>
          <a:xfrm>
            <a:off x="399214" y="3459740"/>
            <a:ext cx="1495634" cy="1413784"/>
          </a:xfrm>
          <a:prstGeom prst="rect">
            <a:avLst/>
          </a:prstGeom>
        </p:spPr>
      </p:pic>
      <p:pic>
        <p:nvPicPr>
          <p:cNvPr id="18" name="그림 17">
            <a:extLst>
              <a:ext uri="{FF2B5EF4-FFF2-40B4-BE49-F238E27FC236}">
                <a16:creationId xmlns:a16="http://schemas.microsoft.com/office/drawing/2014/main" id="{260C82E5-159A-60F8-FF44-B7E0191C6359}"/>
              </a:ext>
            </a:extLst>
          </p:cNvPr>
          <p:cNvPicPr>
            <a:picLocks noChangeAspect="1"/>
          </p:cNvPicPr>
          <p:nvPr/>
        </p:nvPicPr>
        <p:blipFill>
          <a:blip r:embed="rId5"/>
          <a:stretch>
            <a:fillRect/>
          </a:stretch>
        </p:blipFill>
        <p:spPr>
          <a:xfrm>
            <a:off x="5569007" y="772162"/>
            <a:ext cx="1266009" cy="1208463"/>
          </a:xfrm>
          <a:prstGeom prst="rect">
            <a:avLst/>
          </a:prstGeom>
        </p:spPr>
      </p:pic>
      <p:pic>
        <p:nvPicPr>
          <p:cNvPr id="20" name="그림 19">
            <a:extLst>
              <a:ext uri="{FF2B5EF4-FFF2-40B4-BE49-F238E27FC236}">
                <a16:creationId xmlns:a16="http://schemas.microsoft.com/office/drawing/2014/main" id="{647FDF16-8926-0388-25AD-C01429A05625}"/>
              </a:ext>
            </a:extLst>
          </p:cNvPr>
          <p:cNvPicPr>
            <a:picLocks noChangeAspect="1"/>
          </p:cNvPicPr>
          <p:nvPr/>
        </p:nvPicPr>
        <p:blipFill>
          <a:blip r:embed="rId6"/>
          <a:stretch>
            <a:fillRect/>
          </a:stretch>
        </p:blipFill>
        <p:spPr>
          <a:xfrm>
            <a:off x="5569007" y="2074723"/>
            <a:ext cx="1188844" cy="1163683"/>
          </a:xfrm>
          <a:prstGeom prst="rect">
            <a:avLst/>
          </a:prstGeom>
        </p:spPr>
      </p:pic>
      <p:sp>
        <p:nvSpPr>
          <p:cNvPr id="22" name="직사각형 21">
            <a:extLst>
              <a:ext uri="{FF2B5EF4-FFF2-40B4-BE49-F238E27FC236}">
                <a16:creationId xmlns:a16="http://schemas.microsoft.com/office/drawing/2014/main" id="{56D8BC7B-9C50-DA7A-406C-AADD5E20912C}"/>
              </a:ext>
            </a:extLst>
          </p:cNvPr>
          <p:cNvSpPr/>
          <p:nvPr/>
        </p:nvSpPr>
        <p:spPr>
          <a:xfrm>
            <a:off x="8020904" y="2085673"/>
            <a:ext cx="3247987" cy="11527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백스탭</a:t>
            </a:r>
            <a:r>
              <a:rPr lang="ko-KR" altLang="en-US" sz="1400" dirty="0"/>
              <a:t> 후 공격</a:t>
            </a:r>
            <a:endParaRPr lang="en-US" altLang="ko-KR" sz="1400" dirty="0"/>
          </a:p>
          <a:p>
            <a:pPr algn="ctr"/>
            <a:endParaRPr lang="en-US" altLang="ko-KR" sz="1400" dirty="0"/>
          </a:p>
          <a:p>
            <a:pPr algn="ctr"/>
            <a:r>
              <a:rPr lang="ko-KR" altLang="en-US" sz="1400" dirty="0"/>
              <a:t>일정 데미지 이상 </a:t>
            </a:r>
            <a:r>
              <a:rPr lang="ko-KR" altLang="en-US" sz="1400" dirty="0" err="1"/>
              <a:t>피격시</a:t>
            </a:r>
            <a:r>
              <a:rPr lang="ko-KR" altLang="en-US" sz="1400" dirty="0"/>
              <a:t> </a:t>
            </a:r>
            <a:r>
              <a:rPr lang="ko-KR" altLang="en-US" sz="1400" dirty="0" err="1"/>
              <a:t>백스탭</a:t>
            </a:r>
            <a:r>
              <a:rPr lang="ko-KR" altLang="en-US" sz="1400" dirty="0"/>
              <a:t> 후 에너지볼을 발사</a:t>
            </a:r>
          </a:p>
        </p:txBody>
      </p:sp>
      <p:pic>
        <p:nvPicPr>
          <p:cNvPr id="24" name="그림 23">
            <a:extLst>
              <a:ext uri="{FF2B5EF4-FFF2-40B4-BE49-F238E27FC236}">
                <a16:creationId xmlns:a16="http://schemas.microsoft.com/office/drawing/2014/main" id="{B1E3900E-E8D2-F519-588E-94A74113D8D1}"/>
              </a:ext>
            </a:extLst>
          </p:cNvPr>
          <p:cNvPicPr>
            <a:picLocks noChangeAspect="1"/>
          </p:cNvPicPr>
          <p:nvPr/>
        </p:nvPicPr>
        <p:blipFill>
          <a:blip r:embed="rId7"/>
          <a:stretch>
            <a:fillRect/>
          </a:stretch>
        </p:blipFill>
        <p:spPr>
          <a:xfrm>
            <a:off x="6757851" y="2085673"/>
            <a:ext cx="1267369" cy="1152733"/>
          </a:xfrm>
          <a:prstGeom prst="rect">
            <a:avLst/>
          </a:prstGeom>
        </p:spPr>
      </p:pic>
      <p:pic>
        <p:nvPicPr>
          <p:cNvPr id="26" name="그림 25">
            <a:extLst>
              <a:ext uri="{FF2B5EF4-FFF2-40B4-BE49-F238E27FC236}">
                <a16:creationId xmlns:a16="http://schemas.microsoft.com/office/drawing/2014/main" id="{F9520ACC-5072-2AB5-C9ED-890B048071E9}"/>
              </a:ext>
            </a:extLst>
          </p:cNvPr>
          <p:cNvPicPr>
            <a:picLocks noChangeAspect="1"/>
          </p:cNvPicPr>
          <p:nvPr/>
        </p:nvPicPr>
        <p:blipFill>
          <a:blip r:embed="rId8"/>
          <a:stretch>
            <a:fillRect/>
          </a:stretch>
        </p:blipFill>
        <p:spPr>
          <a:xfrm>
            <a:off x="390141" y="773569"/>
            <a:ext cx="2920772" cy="2480015"/>
          </a:xfrm>
          <a:prstGeom prst="rect">
            <a:avLst/>
          </a:prstGeom>
        </p:spPr>
      </p:pic>
      <p:pic>
        <p:nvPicPr>
          <p:cNvPr id="28" name="그림 27">
            <a:extLst>
              <a:ext uri="{FF2B5EF4-FFF2-40B4-BE49-F238E27FC236}">
                <a16:creationId xmlns:a16="http://schemas.microsoft.com/office/drawing/2014/main" id="{F81E73FA-4FB0-4B68-DB6F-FF4441B7971A}"/>
              </a:ext>
            </a:extLst>
          </p:cNvPr>
          <p:cNvPicPr>
            <a:picLocks noChangeAspect="1"/>
          </p:cNvPicPr>
          <p:nvPr/>
        </p:nvPicPr>
        <p:blipFill>
          <a:blip r:embed="rId9"/>
          <a:stretch>
            <a:fillRect/>
          </a:stretch>
        </p:blipFill>
        <p:spPr>
          <a:xfrm>
            <a:off x="398900" y="5329227"/>
            <a:ext cx="1086411" cy="1307844"/>
          </a:xfrm>
          <a:prstGeom prst="rect">
            <a:avLst/>
          </a:prstGeom>
        </p:spPr>
      </p:pic>
      <p:sp>
        <p:nvSpPr>
          <p:cNvPr id="29" name="직사각형 28">
            <a:extLst>
              <a:ext uri="{FF2B5EF4-FFF2-40B4-BE49-F238E27FC236}">
                <a16:creationId xmlns:a16="http://schemas.microsoft.com/office/drawing/2014/main" id="{C4477279-0C5B-3BA4-6F9B-FCB0FFEC6F9B}"/>
              </a:ext>
            </a:extLst>
          </p:cNvPr>
          <p:cNvSpPr/>
          <p:nvPr/>
        </p:nvSpPr>
        <p:spPr>
          <a:xfrm>
            <a:off x="1480941" y="5329227"/>
            <a:ext cx="2436225" cy="13205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회복</a:t>
            </a:r>
            <a:endParaRPr lang="en-US" altLang="ko-KR" sz="1400" dirty="0"/>
          </a:p>
          <a:p>
            <a:pPr algn="ctr"/>
            <a:endParaRPr lang="en-US" altLang="ko-KR" sz="1400" dirty="0"/>
          </a:p>
          <a:p>
            <a:pPr algn="ctr"/>
            <a:r>
              <a:rPr lang="ko-KR" altLang="en-US" sz="1400" dirty="0" err="1"/>
              <a:t>포션을</a:t>
            </a:r>
            <a:r>
              <a:rPr lang="ko-KR" altLang="en-US" sz="1400" dirty="0"/>
              <a:t> 마셔 체력을 회복한다</a:t>
            </a:r>
          </a:p>
        </p:txBody>
      </p:sp>
    </p:spTree>
    <p:extLst>
      <p:ext uri="{BB962C8B-B14F-4D97-AF65-F5344CB8AC3E}">
        <p14:creationId xmlns:p14="http://schemas.microsoft.com/office/powerpoint/2010/main" val="1322554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3310913" y="772162"/>
            <a:ext cx="2055224" cy="2472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600" dirty="0"/>
              <a:t>각성 견습 용사</a:t>
            </a:r>
            <a:endParaRPr lang="en-US" altLang="ko-KR" sz="1600" dirty="0"/>
          </a:p>
          <a:p>
            <a:pPr algn="ctr"/>
            <a:endParaRPr lang="en-US" altLang="ko-KR" sz="1600" dirty="0"/>
          </a:p>
          <a:p>
            <a:pPr algn="ctr"/>
            <a:r>
              <a:rPr lang="ko-KR" altLang="en-US" sz="1600" dirty="0"/>
              <a:t>설명 </a:t>
            </a:r>
            <a:r>
              <a:rPr lang="en-US" altLang="ko-KR" sz="1600" dirty="0"/>
              <a:t>: </a:t>
            </a:r>
            <a:r>
              <a:rPr lang="ko-KR" altLang="en-US" sz="1600" dirty="0"/>
              <a:t>조화의 숲 </a:t>
            </a:r>
            <a:r>
              <a:rPr lang="ko-KR" altLang="en-US" sz="1600" dirty="0" err="1"/>
              <a:t>메인보스</a:t>
            </a:r>
            <a:r>
              <a:rPr lang="ko-KR" altLang="en-US" sz="1600" dirty="0"/>
              <a:t> 각성 보스는 패턴이 변경된다</a:t>
            </a:r>
          </a:p>
        </p:txBody>
      </p:sp>
      <p:pic>
        <p:nvPicPr>
          <p:cNvPr id="26" name="그림 25">
            <a:extLst>
              <a:ext uri="{FF2B5EF4-FFF2-40B4-BE49-F238E27FC236}">
                <a16:creationId xmlns:a16="http://schemas.microsoft.com/office/drawing/2014/main" id="{F9520ACC-5072-2AB5-C9ED-890B048071E9}"/>
              </a:ext>
            </a:extLst>
          </p:cNvPr>
          <p:cNvPicPr>
            <a:picLocks noChangeAspect="1"/>
          </p:cNvPicPr>
          <p:nvPr/>
        </p:nvPicPr>
        <p:blipFill>
          <a:blip r:embed="rId2"/>
          <a:stretch>
            <a:fillRect/>
          </a:stretch>
        </p:blipFill>
        <p:spPr>
          <a:xfrm>
            <a:off x="390141" y="773569"/>
            <a:ext cx="2920772" cy="2480015"/>
          </a:xfrm>
          <a:prstGeom prst="rect">
            <a:avLst/>
          </a:prstGeom>
        </p:spPr>
      </p:pic>
      <p:grpSp>
        <p:nvGrpSpPr>
          <p:cNvPr id="17" name="그룹 16">
            <a:extLst>
              <a:ext uri="{FF2B5EF4-FFF2-40B4-BE49-F238E27FC236}">
                <a16:creationId xmlns:a16="http://schemas.microsoft.com/office/drawing/2014/main" id="{B4924444-3555-1D55-0ECD-4AD3779ED626}"/>
              </a:ext>
            </a:extLst>
          </p:cNvPr>
          <p:cNvGrpSpPr/>
          <p:nvPr/>
        </p:nvGrpSpPr>
        <p:grpSpPr>
          <a:xfrm>
            <a:off x="5561821" y="772162"/>
            <a:ext cx="4044634" cy="2234421"/>
            <a:chOff x="390141" y="3426643"/>
            <a:chExt cx="4044634" cy="2234421"/>
          </a:xfrm>
        </p:grpSpPr>
        <p:sp>
          <p:nvSpPr>
            <p:cNvPr id="22" name="직사각형 21">
              <a:extLst>
                <a:ext uri="{FF2B5EF4-FFF2-40B4-BE49-F238E27FC236}">
                  <a16:creationId xmlns:a16="http://schemas.microsoft.com/office/drawing/2014/main" id="{56D8BC7B-9C50-DA7A-406C-AADD5E20912C}"/>
                </a:ext>
              </a:extLst>
            </p:cNvPr>
            <p:cNvSpPr/>
            <p:nvPr/>
          </p:nvSpPr>
          <p:spPr>
            <a:xfrm>
              <a:off x="2412458" y="3426643"/>
              <a:ext cx="2022317" cy="2234421"/>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내려찍기</a:t>
              </a:r>
              <a:endParaRPr lang="en-US" altLang="ko-KR" sz="1400" dirty="0"/>
            </a:p>
            <a:p>
              <a:pPr algn="ctr"/>
              <a:endParaRPr lang="en-US" altLang="ko-KR" sz="1400" dirty="0"/>
            </a:p>
            <a:p>
              <a:pPr algn="ctr"/>
              <a:r>
                <a:rPr lang="ko-KR" altLang="en-US" sz="1400" dirty="0"/>
                <a:t>용사가 화면밖으로 사라진 뒤 잠시 후 플레이어 위치에 내려찍기를 시전한다 그 후 양옆에 검이 올라오며 데미지를 준다</a:t>
              </a:r>
            </a:p>
          </p:txBody>
        </p:sp>
        <p:pic>
          <p:nvPicPr>
            <p:cNvPr id="11" name="그림 10">
              <a:extLst>
                <a:ext uri="{FF2B5EF4-FFF2-40B4-BE49-F238E27FC236}">
                  <a16:creationId xmlns:a16="http://schemas.microsoft.com/office/drawing/2014/main" id="{03AA7F08-4150-3CD6-BCC8-1B1CC79071AE}"/>
                </a:ext>
              </a:extLst>
            </p:cNvPr>
            <p:cNvPicPr>
              <a:picLocks noChangeAspect="1"/>
            </p:cNvPicPr>
            <p:nvPr/>
          </p:nvPicPr>
          <p:blipFill>
            <a:blip r:embed="rId3"/>
            <a:stretch>
              <a:fillRect/>
            </a:stretch>
          </p:blipFill>
          <p:spPr>
            <a:xfrm>
              <a:off x="390141" y="3426643"/>
              <a:ext cx="2022317" cy="1290099"/>
            </a:xfrm>
            <a:prstGeom prst="rect">
              <a:avLst/>
            </a:prstGeom>
          </p:spPr>
        </p:pic>
        <p:pic>
          <p:nvPicPr>
            <p:cNvPr id="16" name="그림 15">
              <a:extLst>
                <a:ext uri="{FF2B5EF4-FFF2-40B4-BE49-F238E27FC236}">
                  <a16:creationId xmlns:a16="http://schemas.microsoft.com/office/drawing/2014/main" id="{650EEDB8-5A2C-46C6-75B3-62D5AD157E3E}"/>
                </a:ext>
              </a:extLst>
            </p:cNvPr>
            <p:cNvPicPr>
              <a:picLocks noChangeAspect="1"/>
            </p:cNvPicPr>
            <p:nvPr/>
          </p:nvPicPr>
          <p:blipFill>
            <a:blip r:embed="rId4"/>
            <a:stretch>
              <a:fillRect/>
            </a:stretch>
          </p:blipFill>
          <p:spPr>
            <a:xfrm>
              <a:off x="390141" y="4716742"/>
              <a:ext cx="2022316" cy="944322"/>
            </a:xfrm>
            <a:prstGeom prst="rect">
              <a:avLst/>
            </a:prstGeom>
          </p:spPr>
        </p:pic>
      </p:grpSp>
      <p:pic>
        <p:nvPicPr>
          <p:cNvPr id="21" name="그림 20">
            <a:extLst>
              <a:ext uri="{FF2B5EF4-FFF2-40B4-BE49-F238E27FC236}">
                <a16:creationId xmlns:a16="http://schemas.microsoft.com/office/drawing/2014/main" id="{4B9E02A0-660B-C828-B6AD-569D34678A54}"/>
              </a:ext>
            </a:extLst>
          </p:cNvPr>
          <p:cNvPicPr>
            <a:picLocks noChangeAspect="1"/>
          </p:cNvPicPr>
          <p:nvPr/>
        </p:nvPicPr>
        <p:blipFill>
          <a:blip r:embed="rId5"/>
          <a:stretch>
            <a:fillRect/>
          </a:stretch>
        </p:blipFill>
        <p:spPr>
          <a:xfrm>
            <a:off x="393397" y="3368955"/>
            <a:ext cx="1044144" cy="1013732"/>
          </a:xfrm>
          <a:prstGeom prst="rect">
            <a:avLst/>
          </a:prstGeom>
        </p:spPr>
      </p:pic>
      <p:pic>
        <p:nvPicPr>
          <p:cNvPr id="25" name="그림 24">
            <a:extLst>
              <a:ext uri="{FF2B5EF4-FFF2-40B4-BE49-F238E27FC236}">
                <a16:creationId xmlns:a16="http://schemas.microsoft.com/office/drawing/2014/main" id="{DA868E76-EC71-D54B-FCF2-6245D5C20DF3}"/>
              </a:ext>
            </a:extLst>
          </p:cNvPr>
          <p:cNvPicPr>
            <a:picLocks noChangeAspect="1"/>
          </p:cNvPicPr>
          <p:nvPr/>
        </p:nvPicPr>
        <p:blipFill>
          <a:blip r:embed="rId6"/>
          <a:stretch>
            <a:fillRect/>
          </a:stretch>
        </p:blipFill>
        <p:spPr>
          <a:xfrm>
            <a:off x="1437541" y="3368955"/>
            <a:ext cx="1410412" cy="957688"/>
          </a:xfrm>
          <a:prstGeom prst="rect">
            <a:avLst/>
          </a:prstGeom>
        </p:spPr>
      </p:pic>
      <p:sp>
        <p:nvSpPr>
          <p:cNvPr id="31" name="직사각형 30">
            <a:extLst>
              <a:ext uri="{FF2B5EF4-FFF2-40B4-BE49-F238E27FC236}">
                <a16:creationId xmlns:a16="http://schemas.microsoft.com/office/drawing/2014/main" id="{94E954B9-53F4-42E8-710B-3816DEF52F9B}"/>
              </a:ext>
            </a:extLst>
          </p:cNvPr>
          <p:cNvSpPr/>
          <p:nvPr/>
        </p:nvSpPr>
        <p:spPr>
          <a:xfrm>
            <a:off x="390141" y="4321462"/>
            <a:ext cx="2457812" cy="8370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r>
              <a:rPr lang="en-US" altLang="ko-KR" sz="1400" dirty="0"/>
              <a:t>3</a:t>
            </a:r>
            <a:r>
              <a:rPr lang="ko-KR" altLang="en-US" sz="1400" dirty="0"/>
              <a:t>연타 공격 마지막 공격에는 검기가 발생한다</a:t>
            </a:r>
            <a:endParaRPr lang="en-US" altLang="ko-KR" sz="1400" dirty="0"/>
          </a:p>
        </p:txBody>
      </p:sp>
      <p:pic>
        <p:nvPicPr>
          <p:cNvPr id="33" name="그림 32">
            <a:extLst>
              <a:ext uri="{FF2B5EF4-FFF2-40B4-BE49-F238E27FC236}">
                <a16:creationId xmlns:a16="http://schemas.microsoft.com/office/drawing/2014/main" id="{00061080-0E89-CCA4-6757-E291B31906BA}"/>
              </a:ext>
            </a:extLst>
          </p:cNvPr>
          <p:cNvPicPr>
            <a:picLocks noChangeAspect="1"/>
          </p:cNvPicPr>
          <p:nvPr/>
        </p:nvPicPr>
        <p:blipFill>
          <a:blip r:embed="rId7"/>
          <a:stretch>
            <a:fillRect/>
          </a:stretch>
        </p:blipFill>
        <p:spPr>
          <a:xfrm>
            <a:off x="372375" y="5393863"/>
            <a:ext cx="1652600" cy="1381135"/>
          </a:xfrm>
          <a:prstGeom prst="rect">
            <a:avLst/>
          </a:prstGeom>
        </p:spPr>
      </p:pic>
      <p:pic>
        <p:nvPicPr>
          <p:cNvPr id="35" name="그림 34">
            <a:extLst>
              <a:ext uri="{FF2B5EF4-FFF2-40B4-BE49-F238E27FC236}">
                <a16:creationId xmlns:a16="http://schemas.microsoft.com/office/drawing/2014/main" id="{F3E02C0E-8B64-CB79-076E-368A68483D3C}"/>
              </a:ext>
            </a:extLst>
          </p:cNvPr>
          <p:cNvPicPr>
            <a:picLocks noChangeAspect="1"/>
          </p:cNvPicPr>
          <p:nvPr/>
        </p:nvPicPr>
        <p:blipFill>
          <a:blip r:embed="rId8"/>
          <a:stretch>
            <a:fillRect/>
          </a:stretch>
        </p:blipFill>
        <p:spPr>
          <a:xfrm>
            <a:off x="2024975" y="5379769"/>
            <a:ext cx="2193877" cy="1395229"/>
          </a:xfrm>
          <a:prstGeom prst="rect">
            <a:avLst/>
          </a:prstGeom>
        </p:spPr>
      </p:pic>
      <p:sp>
        <p:nvSpPr>
          <p:cNvPr id="36" name="직사각형 35">
            <a:extLst>
              <a:ext uri="{FF2B5EF4-FFF2-40B4-BE49-F238E27FC236}">
                <a16:creationId xmlns:a16="http://schemas.microsoft.com/office/drawing/2014/main" id="{B659BF83-6569-542B-1414-040BA523A2CD}"/>
              </a:ext>
            </a:extLst>
          </p:cNvPr>
          <p:cNvSpPr/>
          <p:nvPr/>
        </p:nvSpPr>
        <p:spPr>
          <a:xfrm>
            <a:off x="4218852" y="5370927"/>
            <a:ext cx="1877148" cy="139522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a:t>
            </a:r>
          </a:p>
          <a:p>
            <a:pPr algn="ctr"/>
            <a:endParaRPr lang="en-US" altLang="ko-KR" sz="1400" dirty="0"/>
          </a:p>
          <a:p>
            <a:pPr algn="ctr"/>
            <a:r>
              <a:rPr lang="ko-KR" altLang="en-US" sz="1400" dirty="0"/>
              <a:t>기를 모은 후 폭파시켜 주변 광역 데미지</a:t>
            </a:r>
            <a:endParaRPr lang="en-US" altLang="ko-KR" sz="1400" dirty="0"/>
          </a:p>
        </p:txBody>
      </p:sp>
      <p:pic>
        <p:nvPicPr>
          <p:cNvPr id="40" name="그림 39">
            <a:extLst>
              <a:ext uri="{FF2B5EF4-FFF2-40B4-BE49-F238E27FC236}">
                <a16:creationId xmlns:a16="http://schemas.microsoft.com/office/drawing/2014/main" id="{DC79A890-6E1B-59CE-EE5F-2A60E957629E}"/>
              </a:ext>
            </a:extLst>
          </p:cNvPr>
          <p:cNvPicPr>
            <a:picLocks noChangeAspect="1"/>
          </p:cNvPicPr>
          <p:nvPr/>
        </p:nvPicPr>
        <p:blipFill>
          <a:blip r:embed="rId9"/>
          <a:stretch>
            <a:fillRect/>
          </a:stretch>
        </p:blipFill>
        <p:spPr>
          <a:xfrm>
            <a:off x="2991996" y="3367939"/>
            <a:ext cx="1151182" cy="1817315"/>
          </a:xfrm>
          <a:prstGeom prst="rect">
            <a:avLst/>
          </a:prstGeom>
        </p:spPr>
      </p:pic>
      <p:pic>
        <p:nvPicPr>
          <p:cNvPr id="42" name="그림 41">
            <a:extLst>
              <a:ext uri="{FF2B5EF4-FFF2-40B4-BE49-F238E27FC236}">
                <a16:creationId xmlns:a16="http://schemas.microsoft.com/office/drawing/2014/main" id="{D76547BF-5714-8127-5C8F-B4FC530FB25E}"/>
              </a:ext>
            </a:extLst>
          </p:cNvPr>
          <p:cNvPicPr>
            <a:picLocks noChangeAspect="1"/>
          </p:cNvPicPr>
          <p:nvPr/>
        </p:nvPicPr>
        <p:blipFill>
          <a:blip r:embed="rId10"/>
          <a:stretch>
            <a:fillRect/>
          </a:stretch>
        </p:blipFill>
        <p:spPr>
          <a:xfrm>
            <a:off x="5925605" y="3367939"/>
            <a:ext cx="1292772" cy="1811263"/>
          </a:xfrm>
          <a:prstGeom prst="rect">
            <a:avLst/>
          </a:prstGeom>
        </p:spPr>
      </p:pic>
      <p:sp>
        <p:nvSpPr>
          <p:cNvPr id="43" name="직사각형 42">
            <a:extLst>
              <a:ext uri="{FF2B5EF4-FFF2-40B4-BE49-F238E27FC236}">
                <a16:creationId xmlns:a16="http://schemas.microsoft.com/office/drawing/2014/main" id="{242897FA-901C-1145-903C-EF4F05AE647D}"/>
              </a:ext>
            </a:extLst>
          </p:cNvPr>
          <p:cNvSpPr/>
          <p:nvPr/>
        </p:nvSpPr>
        <p:spPr>
          <a:xfrm>
            <a:off x="7218377" y="3383518"/>
            <a:ext cx="1615867" cy="18173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유도 구체를 </a:t>
            </a:r>
            <a:r>
              <a:rPr lang="en-US" altLang="ko-KR" sz="1400" dirty="0"/>
              <a:t>3</a:t>
            </a:r>
            <a:r>
              <a:rPr lang="ko-KR" altLang="en-US" sz="1400" dirty="0"/>
              <a:t>개 소환해 공격한다</a:t>
            </a:r>
            <a:endParaRPr lang="en-US" altLang="ko-KR" sz="1400" dirty="0"/>
          </a:p>
        </p:txBody>
      </p:sp>
      <p:pic>
        <p:nvPicPr>
          <p:cNvPr id="45" name="그림 44">
            <a:extLst>
              <a:ext uri="{FF2B5EF4-FFF2-40B4-BE49-F238E27FC236}">
                <a16:creationId xmlns:a16="http://schemas.microsoft.com/office/drawing/2014/main" id="{52733B64-D0D2-29D1-476F-0A4693FC9A1A}"/>
              </a:ext>
            </a:extLst>
          </p:cNvPr>
          <p:cNvPicPr>
            <a:picLocks noChangeAspect="1"/>
          </p:cNvPicPr>
          <p:nvPr/>
        </p:nvPicPr>
        <p:blipFill>
          <a:blip r:embed="rId11"/>
          <a:stretch>
            <a:fillRect/>
          </a:stretch>
        </p:blipFill>
        <p:spPr>
          <a:xfrm>
            <a:off x="6251512" y="5379768"/>
            <a:ext cx="3296521" cy="1386387"/>
          </a:xfrm>
          <a:prstGeom prst="rect">
            <a:avLst/>
          </a:prstGeom>
        </p:spPr>
      </p:pic>
      <p:sp>
        <p:nvSpPr>
          <p:cNvPr id="46" name="직사각형 45">
            <a:extLst>
              <a:ext uri="{FF2B5EF4-FFF2-40B4-BE49-F238E27FC236}">
                <a16:creationId xmlns:a16="http://schemas.microsoft.com/office/drawing/2014/main" id="{19B2FAD7-8637-B1BB-22EC-5823A7F959A6}"/>
              </a:ext>
            </a:extLst>
          </p:cNvPr>
          <p:cNvSpPr/>
          <p:nvPr/>
        </p:nvSpPr>
        <p:spPr>
          <a:xfrm>
            <a:off x="9548033" y="5379768"/>
            <a:ext cx="2377004" cy="138638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4</a:t>
            </a:r>
          </a:p>
          <a:p>
            <a:pPr algn="ctr"/>
            <a:endParaRPr lang="en-US" altLang="ko-KR" sz="1400" dirty="0"/>
          </a:p>
          <a:p>
            <a:pPr algn="ctr"/>
            <a:r>
              <a:rPr lang="ko-KR" altLang="en-US" sz="1400" dirty="0"/>
              <a:t>빠르게 돌진하며 공격한 뒤 검을 휘두른다</a:t>
            </a:r>
            <a:endParaRPr lang="en-US" altLang="ko-KR" sz="1400" dirty="0"/>
          </a:p>
        </p:txBody>
      </p:sp>
      <p:sp>
        <p:nvSpPr>
          <p:cNvPr id="47" name="직사각형 46">
            <a:extLst>
              <a:ext uri="{FF2B5EF4-FFF2-40B4-BE49-F238E27FC236}">
                <a16:creationId xmlns:a16="http://schemas.microsoft.com/office/drawing/2014/main" id="{46171328-231E-BDBB-3602-7FFAF8FEF583}"/>
              </a:ext>
            </a:extLst>
          </p:cNvPr>
          <p:cNvSpPr/>
          <p:nvPr/>
        </p:nvSpPr>
        <p:spPr>
          <a:xfrm>
            <a:off x="4140725" y="3376781"/>
            <a:ext cx="1615867" cy="18173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5</a:t>
            </a:r>
          </a:p>
          <a:p>
            <a:pPr algn="ctr"/>
            <a:endParaRPr lang="en-US" altLang="ko-KR" sz="1400" dirty="0"/>
          </a:p>
          <a:p>
            <a:pPr algn="ctr"/>
            <a:r>
              <a:rPr lang="ko-KR" altLang="en-US" sz="1400" dirty="0"/>
              <a:t>검기를 </a:t>
            </a:r>
            <a:r>
              <a:rPr lang="en-US" altLang="ko-KR" sz="1400" dirty="0"/>
              <a:t>2</a:t>
            </a:r>
            <a:r>
              <a:rPr lang="ko-KR" altLang="en-US" sz="1400" dirty="0"/>
              <a:t>회 날린다</a:t>
            </a:r>
            <a:endParaRPr lang="en-US" altLang="ko-KR" sz="1400" dirty="0"/>
          </a:p>
        </p:txBody>
      </p:sp>
      <p:sp>
        <p:nvSpPr>
          <p:cNvPr id="49" name="직사각형 48">
            <a:extLst>
              <a:ext uri="{FF2B5EF4-FFF2-40B4-BE49-F238E27FC236}">
                <a16:creationId xmlns:a16="http://schemas.microsoft.com/office/drawing/2014/main" id="{E7733D78-8C57-0CD9-7643-7C84C089605A}"/>
              </a:ext>
            </a:extLst>
          </p:cNvPr>
          <p:cNvSpPr/>
          <p:nvPr/>
        </p:nvSpPr>
        <p:spPr>
          <a:xfrm>
            <a:off x="9741409" y="2396571"/>
            <a:ext cx="2377004" cy="7817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6</a:t>
            </a:r>
          </a:p>
          <a:p>
            <a:pPr algn="ctr"/>
            <a:endParaRPr lang="en-US" altLang="ko-KR" sz="1400" dirty="0"/>
          </a:p>
          <a:p>
            <a:pPr algn="ctr"/>
            <a:r>
              <a:rPr lang="ko-KR" altLang="en-US" sz="1400" dirty="0"/>
              <a:t>아주 빠르게 </a:t>
            </a:r>
            <a:r>
              <a:rPr lang="ko-KR" altLang="en-US" sz="1400" dirty="0" err="1"/>
              <a:t>대쉬한다</a:t>
            </a:r>
            <a:endParaRPr lang="en-US" altLang="ko-KR" sz="1400" dirty="0"/>
          </a:p>
        </p:txBody>
      </p:sp>
      <p:pic>
        <p:nvPicPr>
          <p:cNvPr id="51" name="그림 50">
            <a:extLst>
              <a:ext uri="{FF2B5EF4-FFF2-40B4-BE49-F238E27FC236}">
                <a16:creationId xmlns:a16="http://schemas.microsoft.com/office/drawing/2014/main" id="{0FAE402C-C353-AC0B-0C2D-E76F1B4E239E}"/>
              </a:ext>
            </a:extLst>
          </p:cNvPr>
          <p:cNvPicPr>
            <a:picLocks noChangeAspect="1"/>
          </p:cNvPicPr>
          <p:nvPr/>
        </p:nvPicPr>
        <p:blipFill>
          <a:blip r:embed="rId12"/>
          <a:stretch>
            <a:fillRect/>
          </a:stretch>
        </p:blipFill>
        <p:spPr>
          <a:xfrm>
            <a:off x="9741409" y="772587"/>
            <a:ext cx="2377003" cy="1623984"/>
          </a:xfrm>
          <a:prstGeom prst="rect">
            <a:avLst/>
          </a:prstGeom>
        </p:spPr>
      </p:pic>
      <p:sp>
        <p:nvSpPr>
          <p:cNvPr id="54" name="TextBox 53">
            <a:extLst>
              <a:ext uri="{FF2B5EF4-FFF2-40B4-BE49-F238E27FC236}">
                <a16:creationId xmlns:a16="http://schemas.microsoft.com/office/drawing/2014/main" id="{CF5A8847-F8D1-5607-B85D-6F6510A19BE3}"/>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172710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grpSp>
        <p:nvGrpSpPr>
          <p:cNvPr id="18" name="그룹 17">
            <a:extLst>
              <a:ext uri="{FF2B5EF4-FFF2-40B4-BE49-F238E27FC236}">
                <a16:creationId xmlns:a16="http://schemas.microsoft.com/office/drawing/2014/main" id="{8199DEBD-6440-1481-40CD-31C8BD047F4A}"/>
              </a:ext>
            </a:extLst>
          </p:cNvPr>
          <p:cNvGrpSpPr/>
          <p:nvPr/>
        </p:nvGrpSpPr>
        <p:grpSpPr>
          <a:xfrm>
            <a:off x="360507" y="873830"/>
            <a:ext cx="6904243" cy="1766901"/>
            <a:chOff x="360507" y="873830"/>
            <a:chExt cx="6904243" cy="1766901"/>
          </a:xfrm>
        </p:grpSpPr>
        <p:pic>
          <p:nvPicPr>
            <p:cNvPr id="2" name="그림 1">
              <a:extLst>
                <a:ext uri="{FF2B5EF4-FFF2-40B4-BE49-F238E27FC236}">
                  <a16:creationId xmlns:a16="http://schemas.microsoft.com/office/drawing/2014/main" id="{E4737693-B425-0BD9-4EE7-6484E92A0C11}"/>
                </a:ext>
              </a:extLst>
            </p:cNvPr>
            <p:cNvPicPr>
              <a:picLocks noChangeAspect="1"/>
            </p:cNvPicPr>
            <p:nvPr/>
          </p:nvPicPr>
          <p:blipFill>
            <a:blip r:embed="rId2"/>
            <a:stretch>
              <a:fillRect/>
            </a:stretch>
          </p:blipFill>
          <p:spPr>
            <a:xfrm>
              <a:off x="360507" y="873831"/>
              <a:ext cx="1095676" cy="1766900"/>
            </a:xfrm>
            <a:prstGeom prst="rect">
              <a:avLst/>
            </a:prstGeom>
          </p:spPr>
        </p:pic>
        <p:pic>
          <p:nvPicPr>
            <p:cNvPr id="6" name="그림 5">
              <a:extLst>
                <a:ext uri="{FF2B5EF4-FFF2-40B4-BE49-F238E27FC236}">
                  <a16:creationId xmlns:a16="http://schemas.microsoft.com/office/drawing/2014/main" id="{40D7DCF8-8F5D-6D6E-0EF8-04ACF278ED64}"/>
                </a:ext>
              </a:extLst>
            </p:cNvPr>
            <p:cNvPicPr>
              <a:picLocks noChangeAspect="1"/>
            </p:cNvPicPr>
            <p:nvPr/>
          </p:nvPicPr>
          <p:blipFill>
            <a:blip r:embed="rId3"/>
            <a:stretch>
              <a:fillRect/>
            </a:stretch>
          </p:blipFill>
          <p:spPr>
            <a:xfrm>
              <a:off x="1456183" y="873830"/>
              <a:ext cx="3390925" cy="1766900"/>
            </a:xfrm>
            <a:prstGeom prst="rect">
              <a:avLst/>
            </a:prstGeom>
          </p:spPr>
        </p:pic>
        <p:sp>
          <p:nvSpPr>
            <p:cNvPr id="9" name="직사각형 8">
              <a:extLst>
                <a:ext uri="{FF2B5EF4-FFF2-40B4-BE49-F238E27FC236}">
                  <a16:creationId xmlns:a16="http://schemas.microsoft.com/office/drawing/2014/main" id="{B42E980F-D81A-F038-C13C-E842A57EB003}"/>
                </a:ext>
              </a:extLst>
            </p:cNvPr>
            <p:cNvSpPr/>
            <p:nvPr/>
          </p:nvSpPr>
          <p:spPr>
            <a:xfrm>
              <a:off x="4847108" y="873830"/>
              <a:ext cx="2417642" cy="1766900"/>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7</a:t>
              </a:r>
            </a:p>
            <a:p>
              <a:pPr algn="ctr"/>
              <a:endParaRPr lang="en-US" altLang="ko-KR" sz="1400" dirty="0"/>
            </a:p>
            <a:p>
              <a:pPr algn="ctr"/>
              <a:r>
                <a:rPr lang="ko-KR" altLang="en-US" sz="1400" dirty="0"/>
                <a:t>잠시 기를 모은 후 매우 강력한 검기를 날린다 검기가 발생한 위치에 잠시 후 </a:t>
              </a:r>
              <a:r>
                <a:rPr lang="ko-KR" altLang="en-US" sz="1400" dirty="0" err="1"/>
                <a:t>추가데미지</a:t>
              </a:r>
              <a:r>
                <a:rPr lang="ko-KR" altLang="en-US" sz="1400" dirty="0"/>
                <a:t> 발생</a:t>
              </a:r>
              <a:endParaRPr lang="en-US" altLang="ko-KR" sz="1400" dirty="0"/>
            </a:p>
          </p:txBody>
        </p:sp>
      </p:grpSp>
      <p:sp>
        <p:nvSpPr>
          <p:cNvPr id="19" name="TextBox 18">
            <a:extLst>
              <a:ext uri="{FF2B5EF4-FFF2-40B4-BE49-F238E27FC236}">
                <a16:creationId xmlns:a16="http://schemas.microsoft.com/office/drawing/2014/main" id="{827BFAFB-359D-5FF8-C96F-EFF3311AD3B3}"/>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27" name="그림 26">
            <a:extLst>
              <a:ext uri="{FF2B5EF4-FFF2-40B4-BE49-F238E27FC236}">
                <a16:creationId xmlns:a16="http://schemas.microsoft.com/office/drawing/2014/main" id="{0A8839CF-20CA-1802-66C6-D0212FEFDBFA}"/>
              </a:ext>
            </a:extLst>
          </p:cNvPr>
          <p:cNvPicPr>
            <a:picLocks noChangeAspect="1"/>
          </p:cNvPicPr>
          <p:nvPr/>
        </p:nvPicPr>
        <p:blipFill>
          <a:blip r:embed="rId4"/>
          <a:stretch>
            <a:fillRect/>
          </a:stretch>
        </p:blipFill>
        <p:spPr>
          <a:xfrm>
            <a:off x="360507" y="2924301"/>
            <a:ext cx="1086844" cy="1136896"/>
          </a:xfrm>
          <a:prstGeom prst="rect">
            <a:avLst/>
          </a:prstGeom>
        </p:spPr>
      </p:pic>
      <p:pic>
        <p:nvPicPr>
          <p:cNvPr id="29" name="그림 28">
            <a:extLst>
              <a:ext uri="{FF2B5EF4-FFF2-40B4-BE49-F238E27FC236}">
                <a16:creationId xmlns:a16="http://schemas.microsoft.com/office/drawing/2014/main" id="{7F7412C6-DA2F-6A34-73BD-0AAD88F89936}"/>
              </a:ext>
            </a:extLst>
          </p:cNvPr>
          <p:cNvPicPr>
            <a:picLocks noChangeAspect="1"/>
          </p:cNvPicPr>
          <p:nvPr/>
        </p:nvPicPr>
        <p:blipFill>
          <a:blip r:embed="rId5"/>
          <a:stretch>
            <a:fillRect/>
          </a:stretch>
        </p:blipFill>
        <p:spPr>
          <a:xfrm>
            <a:off x="1456182" y="2924299"/>
            <a:ext cx="786667" cy="1136896"/>
          </a:xfrm>
          <a:prstGeom prst="rect">
            <a:avLst/>
          </a:prstGeom>
        </p:spPr>
      </p:pic>
      <p:pic>
        <p:nvPicPr>
          <p:cNvPr id="32" name="그림 31">
            <a:extLst>
              <a:ext uri="{FF2B5EF4-FFF2-40B4-BE49-F238E27FC236}">
                <a16:creationId xmlns:a16="http://schemas.microsoft.com/office/drawing/2014/main" id="{EEFB74AC-EEF8-88AC-A071-9D7B1DA2519D}"/>
              </a:ext>
            </a:extLst>
          </p:cNvPr>
          <p:cNvPicPr>
            <a:picLocks noChangeAspect="1"/>
          </p:cNvPicPr>
          <p:nvPr/>
        </p:nvPicPr>
        <p:blipFill>
          <a:blip r:embed="rId6"/>
          <a:stretch>
            <a:fillRect/>
          </a:stretch>
        </p:blipFill>
        <p:spPr>
          <a:xfrm>
            <a:off x="2251680" y="2924299"/>
            <a:ext cx="2723051" cy="1136896"/>
          </a:xfrm>
          <a:prstGeom prst="rect">
            <a:avLst/>
          </a:prstGeom>
        </p:spPr>
      </p:pic>
      <p:pic>
        <p:nvPicPr>
          <p:cNvPr id="37" name="그림 36">
            <a:extLst>
              <a:ext uri="{FF2B5EF4-FFF2-40B4-BE49-F238E27FC236}">
                <a16:creationId xmlns:a16="http://schemas.microsoft.com/office/drawing/2014/main" id="{7BC725BE-8036-BE4C-FA4C-9ECEFCCB5044}"/>
              </a:ext>
            </a:extLst>
          </p:cNvPr>
          <p:cNvPicPr>
            <a:picLocks noChangeAspect="1"/>
          </p:cNvPicPr>
          <p:nvPr/>
        </p:nvPicPr>
        <p:blipFill>
          <a:blip r:embed="rId7"/>
          <a:stretch>
            <a:fillRect/>
          </a:stretch>
        </p:blipFill>
        <p:spPr>
          <a:xfrm>
            <a:off x="4966323" y="2924298"/>
            <a:ext cx="1289434" cy="1144373"/>
          </a:xfrm>
          <a:prstGeom prst="rect">
            <a:avLst/>
          </a:prstGeom>
        </p:spPr>
      </p:pic>
      <p:sp>
        <p:nvSpPr>
          <p:cNvPr id="38" name="직사각형 37">
            <a:extLst>
              <a:ext uri="{FF2B5EF4-FFF2-40B4-BE49-F238E27FC236}">
                <a16:creationId xmlns:a16="http://schemas.microsoft.com/office/drawing/2014/main" id="{C4347B04-0A76-9719-F2E9-864FF6AD1A51}"/>
              </a:ext>
            </a:extLst>
          </p:cNvPr>
          <p:cNvSpPr/>
          <p:nvPr/>
        </p:nvSpPr>
        <p:spPr>
          <a:xfrm>
            <a:off x="360507" y="4068671"/>
            <a:ext cx="5895250" cy="1766900"/>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기를 모은 후 공중으로 날아오른다 그 후 좌 우 방향에서 날아오며 돌진공격을 </a:t>
            </a:r>
            <a:r>
              <a:rPr lang="en-US" altLang="ko-KR" sz="1400" dirty="0"/>
              <a:t>6</a:t>
            </a:r>
            <a:r>
              <a:rPr lang="ko-KR" altLang="en-US" sz="1400" dirty="0"/>
              <a:t>회 시전한다 그 후 매우 강력한 내려찍기를 시전한다</a:t>
            </a:r>
            <a:endParaRPr lang="en-US" altLang="ko-KR" sz="1400" dirty="0"/>
          </a:p>
        </p:txBody>
      </p:sp>
    </p:spTree>
    <p:extLst>
      <p:ext uri="{BB962C8B-B14F-4D97-AF65-F5344CB8AC3E}">
        <p14:creationId xmlns:p14="http://schemas.microsoft.com/office/powerpoint/2010/main" val="163985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프리뷰</a:t>
            </a:r>
          </a:p>
        </p:txBody>
      </p:sp>
      <p:pic>
        <p:nvPicPr>
          <p:cNvPr id="3" name="그림 2">
            <a:extLst>
              <a:ext uri="{FF2B5EF4-FFF2-40B4-BE49-F238E27FC236}">
                <a16:creationId xmlns:a16="http://schemas.microsoft.com/office/drawing/2014/main" id="{3705F805-CB93-2F2C-C958-0894A2DBED4D}"/>
              </a:ext>
            </a:extLst>
          </p:cNvPr>
          <p:cNvPicPr>
            <a:picLocks noChangeAspect="1"/>
          </p:cNvPicPr>
          <p:nvPr/>
        </p:nvPicPr>
        <p:blipFill>
          <a:blip r:embed="rId2"/>
          <a:stretch>
            <a:fillRect/>
          </a:stretch>
        </p:blipFill>
        <p:spPr>
          <a:xfrm>
            <a:off x="398900" y="3823406"/>
            <a:ext cx="4917818" cy="2747677"/>
          </a:xfrm>
          <a:prstGeom prst="rect">
            <a:avLst/>
          </a:prstGeom>
        </p:spPr>
      </p:pic>
      <p:pic>
        <p:nvPicPr>
          <p:cNvPr id="6" name="그림 5">
            <a:extLst>
              <a:ext uri="{FF2B5EF4-FFF2-40B4-BE49-F238E27FC236}">
                <a16:creationId xmlns:a16="http://schemas.microsoft.com/office/drawing/2014/main" id="{76EF46EC-5079-F6D6-D2FE-D93C2C39F7EE}"/>
              </a:ext>
            </a:extLst>
          </p:cNvPr>
          <p:cNvPicPr>
            <a:picLocks noChangeAspect="1"/>
          </p:cNvPicPr>
          <p:nvPr/>
        </p:nvPicPr>
        <p:blipFill>
          <a:blip r:embed="rId3"/>
          <a:stretch>
            <a:fillRect/>
          </a:stretch>
        </p:blipFill>
        <p:spPr>
          <a:xfrm>
            <a:off x="6690511" y="2002559"/>
            <a:ext cx="5371560" cy="2991649"/>
          </a:xfrm>
          <a:prstGeom prst="rect">
            <a:avLst/>
          </a:prstGeom>
        </p:spPr>
      </p:pic>
      <p:pic>
        <p:nvPicPr>
          <p:cNvPr id="8" name="그림 7">
            <a:extLst>
              <a:ext uri="{FF2B5EF4-FFF2-40B4-BE49-F238E27FC236}">
                <a16:creationId xmlns:a16="http://schemas.microsoft.com/office/drawing/2014/main" id="{4EFBC2FF-35C0-74E1-0B19-11AD69156609}"/>
              </a:ext>
            </a:extLst>
          </p:cNvPr>
          <p:cNvPicPr>
            <a:picLocks noChangeAspect="1"/>
          </p:cNvPicPr>
          <p:nvPr/>
        </p:nvPicPr>
        <p:blipFill>
          <a:blip r:embed="rId4"/>
          <a:stretch>
            <a:fillRect/>
          </a:stretch>
        </p:blipFill>
        <p:spPr>
          <a:xfrm>
            <a:off x="398900" y="833651"/>
            <a:ext cx="4917818" cy="2746364"/>
          </a:xfrm>
          <a:prstGeom prst="rect">
            <a:avLst/>
          </a:prstGeom>
        </p:spPr>
      </p:pic>
      <p:cxnSp>
        <p:nvCxnSpPr>
          <p:cNvPr id="9" name="직선 화살표 연결선 8">
            <a:extLst>
              <a:ext uri="{FF2B5EF4-FFF2-40B4-BE49-F238E27FC236}">
                <a16:creationId xmlns:a16="http://schemas.microsoft.com/office/drawing/2014/main" id="{63634952-97E5-A3A1-9351-065A240D9F81}"/>
              </a:ext>
            </a:extLst>
          </p:cNvPr>
          <p:cNvCxnSpPr>
            <a:cxnSpLocks/>
          </p:cNvCxnSpPr>
          <p:nvPr/>
        </p:nvCxnSpPr>
        <p:spPr>
          <a:xfrm>
            <a:off x="5577155" y="2576271"/>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8078BB8-EFA8-3313-3491-AF89BA5BFAB1}"/>
              </a:ext>
            </a:extLst>
          </p:cNvPr>
          <p:cNvCxnSpPr>
            <a:cxnSpLocks/>
          </p:cNvCxnSpPr>
          <p:nvPr/>
        </p:nvCxnSpPr>
        <p:spPr>
          <a:xfrm flipH="1">
            <a:off x="5577155" y="4319437"/>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93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a:off x="3381201" y="1965083"/>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65F850C0-9B8F-7915-135A-34484E5E2068}"/>
              </a:ext>
            </a:extLst>
          </p:cNvPr>
          <p:cNvSpPr txBox="1"/>
          <p:nvPr/>
        </p:nvSpPr>
        <p:spPr>
          <a:xfrm>
            <a:off x="1678753" y="131875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타일맵</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및 기본 오브젝트 배치</a:t>
            </a:r>
          </a:p>
        </p:txBody>
      </p:sp>
      <p:sp>
        <p:nvSpPr>
          <p:cNvPr id="14" name="TextBox 13">
            <a:extLst>
              <a:ext uri="{FF2B5EF4-FFF2-40B4-BE49-F238E27FC236}">
                <a16:creationId xmlns:a16="http://schemas.microsoft.com/office/drawing/2014/main" id="{6249BBC2-62E9-DFC0-836A-F0789E00A7CC}"/>
              </a:ext>
            </a:extLst>
          </p:cNvPr>
          <p:cNvSpPr txBox="1"/>
          <p:nvPr/>
        </p:nvSpPr>
        <p:spPr>
          <a:xfrm>
            <a:off x="1678754" y="362354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a:t>
            </a: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구현 및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랜덤맵</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1" name="TextBox 10">
            <a:extLst>
              <a:ext uri="{FF2B5EF4-FFF2-40B4-BE49-F238E27FC236}">
                <a16:creationId xmlns:a16="http://schemas.microsoft.com/office/drawing/2014/main" id="{86795C65-3D2F-F36D-0240-071ABE3350B6}"/>
              </a:ext>
            </a:extLst>
          </p:cNvPr>
          <p:cNvSpPr txBox="1"/>
          <p:nvPr/>
        </p:nvSpPr>
        <p:spPr>
          <a:xfrm>
            <a:off x="4505374" y="346638"/>
            <a:ext cx="3354445" cy="369332"/>
          </a:xfrm>
          <a:prstGeom prst="rect">
            <a:avLst/>
          </a:prstGeom>
          <a:solidFill>
            <a:srgbClr val="FFC00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작업 우선 순위</a:t>
            </a:r>
          </a:p>
        </p:txBody>
      </p:sp>
      <p:sp>
        <p:nvSpPr>
          <p:cNvPr id="2" name="TextBox 1">
            <a:extLst>
              <a:ext uri="{FF2B5EF4-FFF2-40B4-BE49-F238E27FC236}">
                <a16:creationId xmlns:a16="http://schemas.microsoft.com/office/drawing/2014/main" id="{D53BD42B-29E6-AF0E-742F-9F65173A4781}"/>
              </a:ext>
            </a:extLst>
          </p:cNvPr>
          <p:cNvSpPr txBox="1"/>
          <p:nvPr/>
        </p:nvSpPr>
        <p:spPr>
          <a:xfrm>
            <a:off x="1678753" y="585896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각성 초보용사</a:t>
            </a:r>
          </a:p>
        </p:txBody>
      </p:sp>
      <p:sp>
        <p:nvSpPr>
          <p:cNvPr id="3" name="TextBox 2">
            <a:extLst>
              <a:ext uri="{FF2B5EF4-FFF2-40B4-BE49-F238E27FC236}">
                <a16:creationId xmlns:a16="http://schemas.microsoft.com/office/drawing/2014/main" id="{F2ABC828-6AB0-30A2-351A-D0516AAD10A0}"/>
              </a:ext>
            </a:extLst>
          </p:cNvPr>
          <p:cNvSpPr txBox="1"/>
          <p:nvPr/>
        </p:nvSpPr>
        <p:spPr>
          <a:xfrm>
            <a:off x="1678753" y="2471147"/>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플레이어 기본 시스템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기본 동작 및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스컬</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5" name="TextBox 14">
            <a:extLst>
              <a:ext uri="{FF2B5EF4-FFF2-40B4-BE49-F238E27FC236}">
                <a16:creationId xmlns:a16="http://schemas.microsoft.com/office/drawing/2014/main" id="{0B4B7A83-64E7-55E9-6392-FC27562A704C}"/>
              </a:ext>
            </a:extLst>
          </p:cNvPr>
          <p:cNvSpPr txBox="1"/>
          <p:nvPr/>
        </p:nvSpPr>
        <p:spPr>
          <a:xfrm>
            <a:off x="7331996" y="585896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미니보스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몬갈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6" name="TextBox 15">
            <a:extLst>
              <a:ext uri="{FF2B5EF4-FFF2-40B4-BE49-F238E27FC236}">
                <a16:creationId xmlns:a16="http://schemas.microsoft.com/office/drawing/2014/main" id="{C4A1E84D-6E68-C21B-0F89-D6577FDF5ACB}"/>
              </a:ext>
            </a:extLst>
          </p:cNvPr>
          <p:cNvSpPr txBox="1"/>
          <p:nvPr/>
        </p:nvSpPr>
        <p:spPr>
          <a:xfrm>
            <a:off x="7331996" y="471123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UI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구현</a:t>
            </a:r>
          </a:p>
        </p:txBody>
      </p:sp>
      <p:sp>
        <p:nvSpPr>
          <p:cNvPr id="17" name="TextBox 16">
            <a:extLst>
              <a:ext uri="{FF2B5EF4-FFF2-40B4-BE49-F238E27FC236}">
                <a16:creationId xmlns:a16="http://schemas.microsoft.com/office/drawing/2014/main" id="{5D7A3260-1E4F-6FFF-0C5E-33B6B9B947AD}"/>
              </a:ext>
            </a:extLst>
          </p:cNvPr>
          <p:cNvSpPr txBox="1"/>
          <p:nvPr/>
        </p:nvSpPr>
        <p:spPr>
          <a:xfrm>
            <a:off x="7331996" y="3623542"/>
            <a:ext cx="3354445" cy="646331"/>
          </a:xfrm>
          <a:prstGeom prst="rect">
            <a:avLst/>
          </a:prstGeom>
          <a:solidFill>
            <a:srgbClr val="00B0F0"/>
          </a:solidFill>
        </p:spPr>
        <p:txBody>
          <a:bodyPr wrap="square" rtlCol="0">
            <a:spAutoFit/>
          </a:bodyPr>
          <a:lstStyle/>
          <a:p>
            <a:pPr algn="ctr"/>
            <a:r>
              <a:rPr lang="ko-KR" altLang="en-US" strike="sngStrike"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strike="sngStrike"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strike="sngStrike" dirty="0">
                <a:latin typeface="HY헤드라인M" panose="02030600000101010101" pitchFamily="18" charset="-127"/>
                <a:ea typeface="HY헤드라인M" panose="02030600000101010101" pitchFamily="18" charset="-127"/>
                <a:cs typeface="Aharoni" panose="02010803020104030203" pitchFamily="2" charset="-79"/>
              </a:rPr>
              <a:t>취소</a:t>
            </a:r>
            <a:r>
              <a:rPr lang="en-US" altLang="ko-KR" strike="sngStrike" dirty="0">
                <a:latin typeface="HY헤드라인M" panose="02030600000101010101" pitchFamily="18" charset="-127"/>
                <a:ea typeface="HY헤드라인M" panose="02030600000101010101" pitchFamily="18" charset="-127"/>
                <a:cs typeface="Aharoni" panose="02010803020104030203" pitchFamily="2" charset="-79"/>
              </a:rPr>
              <a:t>)</a:t>
            </a:r>
          </a:p>
          <a:p>
            <a:pPr algn="ctr"/>
            <a:r>
              <a:rPr lang="ko-KR" altLang="en-US" strike="sngStrike" dirty="0">
                <a:latin typeface="HY헤드라인M" panose="02030600000101010101" pitchFamily="18" charset="-127"/>
                <a:ea typeface="HY헤드라인M" panose="02030600000101010101" pitchFamily="18" charset="-127"/>
                <a:cs typeface="Aharoni" panose="02010803020104030203" pitchFamily="2" charset="-79"/>
              </a:rPr>
              <a:t>그랜드 홀 구현</a:t>
            </a:r>
            <a:endParaRPr lang="en-US" altLang="ko-KR" strike="sngStrike"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8" name="TextBox 17">
            <a:extLst>
              <a:ext uri="{FF2B5EF4-FFF2-40B4-BE49-F238E27FC236}">
                <a16:creationId xmlns:a16="http://schemas.microsoft.com/office/drawing/2014/main" id="{51CC82BB-3B8A-67B6-935C-04B0B8F54E78}"/>
              </a:ext>
            </a:extLst>
          </p:cNvPr>
          <p:cNvSpPr txBox="1"/>
          <p:nvPr/>
        </p:nvSpPr>
        <p:spPr>
          <a:xfrm>
            <a:off x="7331997" y="2471147"/>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보스 구현</a:t>
            </a:r>
          </a:p>
        </p:txBody>
      </p:sp>
      <p:sp>
        <p:nvSpPr>
          <p:cNvPr id="19" name="TextBox 18">
            <a:extLst>
              <a:ext uri="{FF2B5EF4-FFF2-40B4-BE49-F238E27FC236}">
                <a16:creationId xmlns:a16="http://schemas.microsoft.com/office/drawing/2014/main" id="{803D93D5-818B-32D4-EDC8-476FD78F48B8}"/>
              </a:ext>
            </a:extLst>
          </p:cNvPr>
          <p:cNvSpPr txBox="1"/>
          <p:nvPr/>
        </p:nvSpPr>
        <p:spPr>
          <a:xfrm>
            <a:off x="7281327" y="131875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초대용사</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보스전</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구현</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 연출</a:t>
            </a:r>
          </a:p>
        </p:txBody>
      </p:sp>
      <p:sp>
        <p:nvSpPr>
          <p:cNvPr id="21" name="TextBox 20">
            <a:extLst>
              <a:ext uri="{FF2B5EF4-FFF2-40B4-BE49-F238E27FC236}">
                <a16:creationId xmlns:a16="http://schemas.microsoft.com/office/drawing/2014/main" id="{B2D0ADC4-1ABB-7E26-0555-A4E6B0005A02}"/>
              </a:ext>
            </a:extLst>
          </p:cNvPr>
          <p:cNvSpPr txBox="1"/>
          <p:nvPr/>
        </p:nvSpPr>
        <p:spPr>
          <a:xfrm>
            <a:off x="1678753" y="4706569"/>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중간보스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초보용사</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마법사</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사제</a:t>
            </a:r>
          </a:p>
        </p:txBody>
      </p:sp>
      <p:cxnSp>
        <p:nvCxnSpPr>
          <p:cNvPr id="28" name="직선 화살표 연결선 27">
            <a:extLst>
              <a:ext uri="{FF2B5EF4-FFF2-40B4-BE49-F238E27FC236}">
                <a16:creationId xmlns:a16="http://schemas.microsoft.com/office/drawing/2014/main" id="{CB39EEFF-25C9-9D7D-3B0B-15A218BBC784}"/>
              </a:ext>
            </a:extLst>
          </p:cNvPr>
          <p:cNvCxnSpPr>
            <a:cxnSpLocks/>
          </p:cNvCxnSpPr>
          <p:nvPr/>
        </p:nvCxnSpPr>
        <p:spPr>
          <a:xfrm>
            <a:off x="3381201" y="3117478"/>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9" name="직선 화살표 연결선 28">
            <a:extLst>
              <a:ext uri="{FF2B5EF4-FFF2-40B4-BE49-F238E27FC236}">
                <a16:creationId xmlns:a16="http://schemas.microsoft.com/office/drawing/2014/main" id="{958EB930-0808-4915-2D27-CFBD57A37A0C}"/>
              </a:ext>
            </a:extLst>
          </p:cNvPr>
          <p:cNvCxnSpPr>
            <a:cxnSpLocks/>
          </p:cNvCxnSpPr>
          <p:nvPr/>
        </p:nvCxnSpPr>
        <p:spPr>
          <a:xfrm flipH="1">
            <a:off x="3381201" y="4269873"/>
            <a:ext cx="1" cy="43669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0" name="직선 화살표 연결선 29">
            <a:extLst>
              <a:ext uri="{FF2B5EF4-FFF2-40B4-BE49-F238E27FC236}">
                <a16:creationId xmlns:a16="http://schemas.microsoft.com/office/drawing/2014/main" id="{F45DD80F-A8AA-2DC1-40F2-F9DFF2DD4179}"/>
              </a:ext>
            </a:extLst>
          </p:cNvPr>
          <p:cNvCxnSpPr>
            <a:cxnSpLocks/>
          </p:cNvCxnSpPr>
          <p:nvPr/>
        </p:nvCxnSpPr>
        <p:spPr>
          <a:xfrm>
            <a:off x="3381201" y="5352900"/>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1" name="직선 화살표 연결선 30">
            <a:extLst>
              <a:ext uri="{FF2B5EF4-FFF2-40B4-BE49-F238E27FC236}">
                <a16:creationId xmlns:a16="http://schemas.microsoft.com/office/drawing/2014/main" id="{B564B61C-528C-2959-35BD-05CF32CD9929}"/>
              </a:ext>
            </a:extLst>
          </p:cNvPr>
          <p:cNvCxnSpPr>
            <a:cxnSpLocks/>
            <a:stCxn id="2" idx="3"/>
            <a:endCxn id="15" idx="1"/>
          </p:cNvCxnSpPr>
          <p:nvPr/>
        </p:nvCxnSpPr>
        <p:spPr>
          <a:xfrm>
            <a:off x="5033198" y="6182130"/>
            <a:ext cx="2298798"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6" name="직선 화살표 연결선 35">
            <a:extLst>
              <a:ext uri="{FF2B5EF4-FFF2-40B4-BE49-F238E27FC236}">
                <a16:creationId xmlns:a16="http://schemas.microsoft.com/office/drawing/2014/main" id="{CFBC09E2-6259-0A37-FCD1-F501558385FB}"/>
              </a:ext>
            </a:extLst>
          </p:cNvPr>
          <p:cNvCxnSpPr>
            <a:cxnSpLocks/>
          </p:cNvCxnSpPr>
          <p:nvPr/>
        </p:nvCxnSpPr>
        <p:spPr>
          <a:xfrm flipV="1">
            <a:off x="9028973" y="1960418"/>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7" name="직선 화살표 연결선 36">
            <a:extLst>
              <a:ext uri="{FF2B5EF4-FFF2-40B4-BE49-F238E27FC236}">
                <a16:creationId xmlns:a16="http://schemas.microsoft.com/office/drawing/2014/main" id="{2299775C-C63D-E114-04A6-BD43F028C240}"/>
              </a:ext>
            </a:extLst>
          </p:cNvPr>
          <p:cNvCxnSpPr>
            <a:cxnSpLocks/>
          </p:cNvCxnSpPr>
          <p:nvPr/>
        </p:nvCxnSpPr>
        <p:spPr>
          <a:xfrm flipV="1">
            <a:off x="9028973" y="3112813"/>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8" name="직선 화살표 연결선 37">
            <a:extLst>
              <a:ext uri="{FF2B5EF4-FFF2-40B4-BE49-F238E27FC236}">
                <a16:creationId xmlns:a16="http://schemas.microsoft.com/office/drawing/2014/main" id="{038E102E-5623-6EE8-BEC0-DEE48059ECE0}"/>
              </a:ext>
            </a:extLst>
          </p:cNvPr>
          <p:cNvCxnSpPr>
            <a:cxnSpLocks/>
          </p:cNvCxnSpPr>
          <p:nvPr/>
        </p:nvCxnSpPr>
        <p:spPr>
          <a:xfrm flipH="1" flipV="1">
            <a:off x="9028973" y="4265208"/>
            <a:ext cx="1" cy="43669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9" name="직선 화살표 연결선 38">
            <a:extLst>
              <a:ext uri="{FF2B5EF4-FFF2-40B4-BE49-F238E27FC236}">
                <a16:creationId xmlns:a16="http://schemas.microsoft.com/office/drawing/2014/main" id="{8484A9B1-59D4-E1DC-8A74-7F5D34EAD1DC}"/>
              </a:ext>
            </a:extLst>
          </p:cNvPr>
          <p:cNvCxnSpPr>
            <a:cxnSpLocks/>
          </p:cNvCxnSpPr>
          <p:nvPr/>
        </p:nvCxnSpPr>
        <p:spPr>
          <a:xfrm flipV="1">
            <a:off x="9028973" y="5348235"/>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23636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빛나는 신병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신병의 강화버전 체력이 높다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기사</a:t>
            </a:r>
            <a:endParaRPr lang="en-US" altLang="ko-KR" dirty="0"/>
          </a:p>
          <a:p>
            <a:pPr algn="ctr"/>
            <a:endParaRPr lang="en-US" altLang="ko-KR" dirty="0"/>
          </a:p>
          <a:p>
            <a:pPr algn="ctr"/>
            <a:r>
              <a:rPr lang="ko-KR" altLang="en-US" dirty="0"/>
              <a:t>설명 </a:t>
            </a:r>
            <a:r>
              <a:rPr lang="en-US" altLang="ko-KR" dirty="0"/>
              <a:t>: </a:t>
            </a:r>
            <a:r>
              <a:rPr lang="ko-KR" altLang="en-US" dirty="0" err="1"/>
              <a:t>스컬을</a:t>
            </a:r>
            <a:r>
              <a:rPr lang="ko-KR" altLang="en-US" dirty="0"/>
              <a:t> 인식한 순간 잠시 뒤 </a:t>
            </a:r>
            <a:r>
              <a:rPr lang="ko-KR" altLang="en-US" dirty="0" err="1"/>
              <a:t>스컬</a:t>
            </a:r>
            <a:r>
              <a:rPr lang="ko-KR" altLang="en-US" dirty="0"/>
              <a:t> 방향 쪽으로 방패로 틀어막는 능력이 있다</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창기사</a:t>
            </a:r>
            <a:endParaRPr lang="en-US" altLang="ko-KR" dirty="0"/>
          </a:p>
          <a:p>
            <a:pPr algn="ctr"/>
            <a:endParaRPr lang="en-US" altLang="ko-KR" dirty="0"/>
          </a:p>
          <a:p>
            <a:pPr algn="ctr"/>
            <a:r>
              <a:rPr lang="ko-KR" altLang="en-US" dirty="0"/>
              <a:t>설명 </a:t>
            </a:r>
            <a:r>
              <a:rPr lang="en-US" altLang="ko-KR" dirty="0"/>
              <a:t>: </a:t>
            </a:r>
            <a:r>
              <a:rPr lang="ko-KR" altLang="en-US" dirty="0" err="1"/>
              <a:t>스컬과</a:t>
            </a:r>
            <a:r>
              <a:rPr lang="ko-KR" altLang="en-US" dirty="0"/>
              <a:t> 거리가 있다면 </a:t>
            </a:r>
            <a:r>
              <a:rPr lang="ko-KR" altLang="en-US" dirty="0" err="1"/>
              <a:t>대쉬공격</a:t>
            </a:r>
            <a:r>
              <a:rPr lang="ko-KR" altLang="en-US" dirty="0"/>
              <a:t> 가까이 있다면 창을 휘둘러 전방</a:t>
            </a:r>
            <a:r>
              <a:rPr lang="en-US" altLang="ko-KR" dirty="0"/>
              <a:t>, </a:t>
            </a:r>
            <a:r>
              <a:rPr lang="ko-KR" altLang="en-US" dirty="0"/>
              <a:t>자신의 위쪽을 공격한다 공격 시 </a:t>
            </a:r>
            <a:r>
              <a:rPr lang="ko-KR" altLang="en-US" dirty="0" err="1"/>
              <a:t>슈퍼아머</a:t>
            </a:r>
            <a:endParaRPr lang="ko-KR" altLang="en-US" dirty="0"/>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궁수의 강화버전 발사하는 화살이 </a:t>
            </a:r>
            <a:r>
              <a:rPr lang="en-US" altLang="ko-KR" dirty="0"/>
              <a:t>2</a:t>
            </a:r>
            <a:r>
              <a:rPr lang="ko-KR" altLang="en-US" dirty="0" err="1"/>
              <a:t>개가되며</a:t>
            </a:r>
            <a:r>
              <a:rPr lang="ko-KR" altLang="en-US" dirty="0"/>
              <a:t> </a:t>
            </a:r>
            <a:r>
              <a:rPr lang="ko-KR" altLang="en-US" dirty="0" err="1"/>
              <a:t>스컬이</a:t>
            </a:r>
            <a:r>
              <a:rPr lang="ko-KR" altLang="en-US" dirty="0"/>
              <a:t> </a:t>
            </a:r>
            <a:r>
              <a:rPr lang="ko-KR" altLang="en-US" dirty="0" err="1"/>
              <a:t>근접할경우</a:t>
            </a:r>
            <a:r>
              <a:rPr lang="ko-KR" altLang="en-US" dirty="0"/>
              <a:t> </a:t>
            </a:r>
            <a:r>
              <a:rPr lang="ko-KR" altLang="en-US" dirty="0" err="1"/>
              <a:t>백스탭을하며</a:t>
            </a:r>
            <a:r>
              <a:rPr lang="ko-KR" altLang="en-US" dirty="0"/>
              <a:t> 화살 </a:t>
            </a:r>
            <a:r>
              <a:rPr lang="en-US" altLang="ko-KR" dirty="0"/>
              <a:t>2</a:t>
            </a:r>
            <a:r>
              <a:rPr lang="ko-KR" altLang="en-US" dirty="0"/>
              <a:t>개발사 </a:t>
            </a:r>
            <a:r>
              <a:rPr lang="ko-KR" altLang="en-US" dirty="0" err="1"/>
              <a:t>슈퍼아머</a:t>
            </a:r>
            <a:endParaRPr lang="ko-KR" altLang="en-US" dirty="0"/>
          </a:p>
        </p:txBody>
      </p:sp>
      <p:pic>
        <p:nvPicPr>
          <p:cNvPr id="6" name="그림 5">
            <a:extLst>
              <a:ext uri="{FF2B5EF4-FFF2-40B4-BE49-F238E27FC236}">
                <a16:creationId xmlns:a16="http://schemas.microsoft.com/office/drawing/2014/main" id="{E4C397C0-4F35-8E4D-1F07-BD539157F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491224"/>
            <a:ext cx="1173130" cy="1821438"/>
          </a:xfrm>
          <a:prstGeom prst="rect">
            <a:avLst/>
          </a:prstGeom>
        </p:spPr>
      </p:pic>
      <p:pic>
        <p:nvPicPr>
          <p:cNvPr id="8" name="그림 7" descr="텍스트, 클립아트이(가) 표시된 사진&#10;&#10;자동 생성된 설명">
            <a:extLst>
              <a:ext uri="{FF2B5EF4-FFF2-40B4-BE49-F238E27FC236}">
                <a16:creationId xmlns:a16="http://schemas.microsoft.com/office/drawing/2014/main" id="{8617228C-9D7C-2EAA-E516-228455361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368" y="1686108"/>
            <a:ext cx="1574283" cy="1548044"/>
          </a:xfrm>
          <a:prstGeom prst="rect">
            <a:avLst/>
          </a:prstGeom>
        </p:spPr>
      </p:pic>
      <p:pic>
        <p:nvPicPr>
          <p:cNvPr id="10" name="그림 9" descr="텍스트이(가) 표시된 사진&#10;&#10;자동 생성된 설명">
            <a:extLst>
              <a:ext uri="{FF2B5EF4-FFF2-40B4-BE49-F238E27FC236}">
                <a16:creationId xmlns:a16="http://schemas.microsoft.com/office/drawing/2014/main" id="{3BFE434D-8EF7-228C-E6D9-1709FFD54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79" y="4039889"/>
            <a:ext cx="1586895" cy="2300995"/>
          </a:xfrm>
          <a:prstGeom prst="rect">
            <a:avLst/>
          </a:prstGeom>
        </p:spPr>
      </p:pic>
      <p:pic>
        <p:nvPicPr>
          <p:cNvPr id="16" name="그림 15" descr="텍스트이(가) 표시된 사진&#10;&#10;자동 생성된 설명">
            <a:extLst>
              <a:ext uri="{FF2B5EF4-FFF2-40B4-BE49-F238E27FC236}">
                <a16:creationId xmlns:a16="http://schemas.microsoft.com/office/drawing/2014/main" id="{222C75CD-8484-4646-54C9-AB5816C2D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345" y="4909169"/>
            <a:ext cx="1810306" cy="1459923"/>
          </a:xfrm>
          <a:prstGeom prst="rect">
            <a:avLst/>
          </a:prstGeom>
        </p:spPr>
      </p:pic>
    </p:spTree>
    <p:extLst>
      <p:ext uri="{BB962C8B-B14F-4D97-AF65-F5344CB8AC3E}">
        <p14:creationId xmlns:p14="http://schemas.microsoft.com/office/powerpoint/2010/main" val="389179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중보병의 강화버전 체력이 늘어났으며 </a:t>
            </a:r>
            <a:r>
              <a:rPr lang="ko-KR" altLang="en-US" dirty="0" err="1"/>
              <a:t>대쉬거리</a:t>
            </a:r>
            <a:r>
              <a:rPr lang="ko-KR" altLang="en-US" dirty="0"/>
              <a:t> 상승 </a:t>
            </a:r>
            <a:r>
              <a:rPr lang="ko-KR" altLang="en-US" dirty="0" err="1"/>
              <a:t>공격시</a:t>
            </a:r>
            <a:r>
              <a:rPr lang="ko-KR" altLang="en-US" dirty="0"/>
              <a:t> 충격파가 연쇄적으로 나간다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얼음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마법사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en-US" altLang="ko-KR" dirty="0"/>
              <a:t>2</a:t>
            </a:r>
            <a:r>
              <a:rPr lang="ko-KR" altLang="en-US" dirty="0" err="1"/>
              <a:t>초정도</a:t>
            </a:r>
            <a:r>
              <a:rPr lang="ko-KR" altLang="en-US" dirty="0"/>
              <a:t> 거대한 둥근 원모양의 빛 투사체를 만들어 </a:t>
            </a:r>
            <a:r>
              <a:rPr lang="ko-KR" altLang="en-US" dirty="0" err="1"/>
              <a:t>스컬에게</a:t>
            </a:r>
            <a:r>
              <a:rPr lang="ko-KR" altLang="en-US" dirty="0"/>
              <a:t> 발사</a:t>
            </a:r>
          </a:p>
        </p:txBody>
      </p:sp>
      <p:pic>
        <p:nvPicPr>
          <p:cNvPr id="6" name="그림 5" descr="텍스트, 장난감, 인형이(가) 표시된 사진&#10;&#10;자동 생성된 설명">
            <a:extLst>
              <a:ext uri="{FF2B5EF4-FFF2-40B4-BE49-F238E27FC236}">
                <a16:creationId xmlns:a16="http://schemas.microsoft.com/office/drawing/2014/main" id="{7FAA9404-AE6B-5989-8CAF-4A79B20D2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97" y="1002281"/>
            <a:ext cx="2377880" cy="2231871"/>
          </a:xfrm>
          <a:prstGeom prst="rect">
            <a:avLst/>
          </a:prstGeom>
        </p:spPr>
      </p:pic>
      <p:pic>
        <p:nvPicPr>
          <p:cNvPr id="7" name="그림 6">
            <a:extLst>
              <a:ext uri="{FF2B5EF4-FFF2-40B4-BE49-F238E27FC236}">
                <a16:creationId xmlns:a16="http://schemas.microsoft.com/office/drawing/2014/main" id="{DAAE3F69-A6AE-C52A-BAF3-ACD47C34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507" y="1002281"/>
            <a:ext cx="1149448" cy="2267829"/>
          </a:xfrm>
          <a:prstGeom prst="rect">
            <a:avLst/>
          </a:prstGeom>
        </p:spPr>
      </p:pic>
      <p:pic>
        <p:nvPicPr>
          <p:cNvPr id="8" name="그림 7">
            <a:extLst>
              <a:ext uri="{FF2B5EF4-FFF2-40B4-BE49-F238E27FC236}">
                <a16:creationId xmlns:a16="http://schemas.microsoft.com/office/drawing/2014/main" id="{5988A7AA-59DE-498B-5934-3C37D00B3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40" y="4223514"/>
            <a:ext cx="1149448" cy="2205696"/>
          </a:xfrm>
          <a:prstGeom prst="rect">
            <a:avLst/>
          </a:prstGeom>
        </p:spPr>
      </p:pic>
      <p:pic>
        <p:nvPicPr>
          <p:cNvPr id="10" name="그림 9" descr="텍스트이(가) 표시된 사진&#10;&#10;자동 생성된 설명">
            <a:extLst>
              <a:ext uri="{FF2B5EF4-FFF2-40B4-BE49-F238E27FC236}">
                <a16:creationId xmlns:a16="http://schemas.microsoft.com/office/drawing/2014/main" id="{51F0853D-9BD5-3350-D83A-924FDAEAC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770" y="3996970"/>
            <a:ext cx="2092857" cy="2432240"/>
          </a:xfrm>
          <a:prstGeom prst="rect">
            <a:avLst/>
          </a:prstGeom>
        </p:spPr>
      </p:pic>
    </p:spTree>
    <p:extLst>
      <p:ext uri="{BB962C8B-B14F-4D97-AF65-F5344CB8AC3E}">
        <p14:creationId xmlns:p14="http://schemas.microsoft.com/office/powerpoint/2010/main" val="1634712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사제</a:t>
            </a:r>
            <a:endParaRPr lang="en-US" altLang="ko-KR" dirty="0"/>
          </a:p>
          <a:p>
            <a:pPr algn="ctr"/>
            <a:endParaRPr lang="en-US" altLang="ko-KR" dirty="0"/>
          </a:p>
          <a:p>
            <a:pPr algn="ctr"/>
            <a:r>
              <a:rPr lang="ko-KR" altLang="en-US" dirty="0"/>
              <a:t>설명 </a:t>
            </a:r>
            <a:r>
              <a:rPr lang="en-US" altLang="ko-KR" dirty="0"/>
              <a:t>: </a:t>
            </a:r>
            <a:r>
              <a:rPr lang="ko-KR" altLang="en-US" dirty="0"/>
              <a:t>주변의 적이나 자신에게 힐</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하녀장</a:t>
            </a:r>
            <a:endParaRPr lang="en-US" altLang="ko-KR" dirty="0"/>
          </a:p>
          <a:p>
            <a:pPr algn="ctr"/>
            <a:endParaRPr lang="en-US" altLang="ko-KR" dirty="0"/>
          </a:p>
          <a:p>
            <a:pPr algn="ctr"/>
            <a:r>
              <a:rPr lang="ko-KR" altLang="en-US" dirty="0"/>
              <a:t>설명 </a:t>
            </a:r>
            <a:r>
              <a:rPr lang="en-US" altLang="ko-KR" dirty="0"/>
              <a:t>: </a:t>
            </a:r>
            <a:r>
              <a:rPr lang="ko-KR" altLang="en-US" dirty="0"/>
              <a:t>하녀장이 소환한 하녀가 </a:t>
            </a:r>
            <a:r>
              <a:rPr lang="en-US" altLang="ko-KR" dirty="0"/>
              <a:t>1</a:t>
            </a:r>
            <a:r>
              <a:rPr lang="ko-KR" altLang="en-US" dirty="0"/>
              <a:t>명 이하라면 문을 생성해 다른 하녀들을 소환</a:t>
            </a:r>
            <a:r>
              <a:rPr lang="en-US" altLang="ko-KR" dirty="0"/>
              <a:t>, 2</a:t>
            </a:r>
            <a:r>
              <a:rPr lang="ko-KR" altLang="en-US" dirty="0"/>
              <a:t>명 이상일 경우 종을 울리며 공격 경직면역</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접시 하녀</a:t>
            </a:r>
            <a:endParaRPr lang="en-US" altLang="ko-KR" dirty="0"/>
          </a:p>
          <a:p>
            <a:pPr algn="ctr"/>
            <a:endParaRPr lang="en-US" altLang="ko-KR" dirty="0"/>
          </a:p>
          <a:p>
            <a:pPr algn="ctr"/>
            <a:r>
              <a:rPr lang="ko-KR" altLang="en-US" dirty="0"/>
              <a:t>설명 </a:t>
            </a:r>
            <a:r>
              <a:rPr lang="en-US" altLang="ko-KR" dirty="0"/>
              <a:t>: </a:t>
            </a:r>
            <a:r>
              <a:rPr lang="ko-KR" altLang="en-US" dirty="0"/>
              <a:t>접시를 들고 주변을 돌아다니다 </a:t>
            </a:r>
            <a:r>
              <a:rPr lang="ko-KR" altLang="en-US" dirty="0" err="1"/>
              <a:t>스컬</a:t>
            </a:r>
            <a:r>
              <a:rPr lang="ko-KR" altLang="en-US" dirty="0"/>
              <a:t> 주위에서 뛰어 올라 접시 </a:t>
            </a:r>
            <a:r>
              <a:rPr lang="en-US" altLang="ko-KR" dirty="0"/>
              <a:t>3</a:t>
            </a:r>
            <a:r>
              <a:rPr lang="ko-KR" altLang="en-US" dirty="0"/>
              <a:t>개를 투척한다</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빗자루 하녀</a:t>
            </a:r>
            <a:endParaRPr lang="en-US" altLang="ko-KR" dirty="0"/>
          </a:p>
          <a:p>
            <a:pPr algn="ctr"/>
            <a:endParaRPr lang="en-US" altLang="ko-KR" dirty="0"/>
          </a:p>
          <a:p>
            <a:pPr algn="ctr"/>
            <a:r>
              <a:rPr lang="ko-KR" altLang="en-US" dirty="0"/>
              <a:t>설명 </a:t>
            </a:r>
            <a:r>
              <a:rPr lang="en-US" altLang="ko-KR" dirty="0"/>
              <a:t>: </a:t>
            </a:r>
            <a:r>
              <a:rPr lang="ko-KR" altLang="en-US" dirty="0"/>
              <a:t>범위 내로 들어올 경우 공격 </a:t>
            </a:r>
            <a:r>
              <a:rPr lang="ko-KR" altLang="en-US" dirty="0" err="1"/>
              <a:t>슈퍼아머</a:t>
            </a:r>
            <a:r>
              <a:rPr lang="ko-KR" altLang="en-US" dirty="0"/>
              <a:t> 상태로 </a:t>
            </a:r>
            <a:r>
              <a:rPr lang="ko-KR" altLang="en-US" dirty="0" err="1"/>
              <a:t>대쉬한</a:t>
            </a:r>
            <a:r>
              <a:rPr lang="ko-KR" altLang="en-US" dirty="0"/>
              <a:t> 다음 공격하는 </a:t>
            </a:r>
            <a:r>
              <a:rPr lang="ko-KR" altLang="en-US" dirty="0" err="1"/>
              <a:t>패턴또한</a:t>
            </a:r>
            <a:r>
              <a:rPr lang="ko-KR" altLang="en-US" dirty="0"/>
              <a:t> 존재한다</a:t>
            </a:r>
          </a:p>
        </p:txBody>
      </p:sp>
      <p:pic>
        <p:nvPicPr>
          <p:cNvPr id="6" name="그림 5">
            <a:extLst>
              <a:ext uri="{FF2B5EF4-FFF2-40B4-BE49-F238E27FC236}">
                <a16:creationId xmlns:a16="http://schemas.microsoft.com/office/drawing/2014/main" id="{26F41885-EDB9-A073-070D-1B9FA32FC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87" y="4642550"/>
            <a:ext cx="1062577" cy="1793099"/>
          </a:xfrm>
          <a:prstGeom prst="rect">
            <a:avLst/>
          </a:prstGeom>
        </p:spPr>
      </p:pic>
      <p:pic>
        <p:nvPicPr>
          <p:cNvPr id="8" name="그림 7" descr="텍스트, 기어이(가) 표시된 사진&#10;&#10;자동 생성된 설명">
            <a:extLst>
              <a:ext uri="{FF2B5EF4-FFF2-40B4-BE49-F238E27FC236}">
                <a16:creationId xmlns:a16="http://schemas.microsoft.com/office/drawing/2014/main" id="{444890C5-9C13-9197-41EA-0F84423E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093" y="4679201"/>
            <a:ext cx="1913273" cy="1756448"/>
          </a:xfrm>
          <a:prstGeom prst="rect">
            <a:avLst/>
          </a:prstGeom>
        </p:spPr>
      </p:pic>
      <p:pic>
        <p:nvPicPr>
          <p:cNvPr id="10" name="그림 9">
            <a:extLst>
              <a:ext uri="{FF2B5EF4-FFF2-40B4-BE49-F238E27FC236}">
                <a16:creationId xmlns:a16="http://schemas.microsoft.com/office/drawing/2014/main" id="{1C031103-FAB0-0491-0BB9-366650F44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78" y="1329691"/>
            <a:ext cx="1359485" cy="2010903"/>
          </a:xfrm>
          <a:prstGeom prst="rect">
            <a:avLst/>
          </a:prstGeom>
        </p:spPr>
      </p:pic>
      <p:pic>
        <p:nvPicPr>
          <p:cNvPr id="16" name="그림 15" descr="텍스트, 장난감, 인형이(가) 표시된 사진&#10;&#10;자동 생성된 설명">
            <a:extLst>
              <a:ext uri="{FF2B5EF4-FFF2-40B4-BE49-F238E27FC236}">
                <a16:creationId xmlns:a16="http://schemas.microsoft.com/office/drawing/2014/main" id="{D3CCD05B-9910-09B5-44BA-AB7B0D350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5561" y="1312636"/>
            <a:ext cx="1359484" cy="1957658"/>
          </a:xfrm>
          <a:prstGeom prst="rect">
            <a:avLst/>
          </a:prstGeom>
        </p:spPr>
      </p:pic>
    </p:spTree>
    <p:extLst>
      <p:ext uri="{BB962C8B-B14F-4D97-AF65-F5344CB8AC3E}">
        <p14:creationId xmlns:p14="http://schemas.microsoft.com/office/powerpoint/2010/main" val="380962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말썽쟁이 하인</a:t>
            </a:r>
            <a:endParaRPr lang="en-US" altLang="ko-KR" dirty="0"/>
          </a:p>
          <a:p>
            <a:pPr algn="ctr"/>
            <a:endParaRPr lang="en-US" altLang="ko-KR" dirty="0"/>
          </a:p>
          <a:p>
            <a:pPr algn="ctr"/>
            <a:r>
              <a:rPr lang="ko-KR" altLang="en-US" dirty="0"/>
              <a:t>설명 </a:t>
            </a:r>
            <a:r>
              <a:rPr lang="en-US" altLang="ko-KR" dirty="0"/>
              <a:t>: </a:t>
            </a:r>
            <a:r>
              <a:rPr lang="ko-KR" altLang="en-US" dirty="0"/>
              <a:t>주변으로 가면 소리를 지르며 </a:t>
            </a:r>
            <a:r>
              <a:rPr lang="ko-KR" altLang="en-US" dirty="0" err="1"/>
              <a:t>도망다닌다</a:t>
            </a:r>
            <a:r>
              <a:rPr lang="ko-KR" altLang="en-US" dirty="0"/>
              <a:t> </a:t>
            </a:r>
            <a:r>
              <a:rPr lang="ko-KR" altLang="en-US" dirty="0" err="1"/>
              <a:t>부딫히면</a:t>
            </a:r>
            <a:r>
              <a:rPr lang="ko-KR" altLang="en-US" dirty="0"/>
              <a:t> 넘어져 기절한다</a:t>
            </a:r>
          </a:p>
        </p:txBody>
      </p:sp>
      <p:pic>
        <p:nvPicPr>
          <p:cNvPr id="6" name="그림 5">
            <a:extLst>
              <a:ext uri="{FF2B5EF4-FFF2-40B4-BE49-F238E27FC236}">
                <a16:creationId xmlns:a16="http://schemas.microsoft.com/office/drawing/2014/main" id="{9D367445-BCFF-6963-E503-20CA38084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551046"/>
            <a:ext cx="1346486" cy="1683107"/>
          </a:xfrm>
          <a:prstGeom prst="rect">
            <a:avLst/>
          </a:prstGeom>
        </p:spPr>
      </p:pic>
    </p:spTree>
    <p:extLst>
      <p:ext uri="{BB962C8B-B14F-4D97-AF65-F5344CB8AC3E}">
        <p14:creationId xmlns:p14="http://schemas.microsoft.com/office/powerpoint/2010/main" val="3819999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
        <p:nvSpPr>
          <p:cNvPr id="2" name="직사각형 1">
            <a:extLst>
              <a:ext uri="{FF2B5EF4-FFF2-40B4-BE49-F238E27FC236}">
                <a16:creationId xmlns:a16="http://schemas.microsoft.com/office/drawing/2014/main" id="{7AB91CE1-FB63-0B2B-8C1C-E40A37160443}"/>
              </a:ext>
            </a:extLst>
          </p:cNvPr>
          <p:cNvSpPr/>
          <p:nvPr/>
        </p:nvSpPr>
        <p:spPr>
          <a:xfrm>
            <a:off x="9178776" y="5065551"/>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상점 확률</a:t>
            </a:r>
            <a:endParaRPr lang="en-US" altLang="ko-KR" sz="1600" dirty="0"/>
          </a:p>
          <a:p>
            <a:pPr algn="ctr"/>
            <a:endParaRPr lang="en-US" altLang="ko-KR" sz="1600" dirty="0"/>
          </a:p>
          <a:p>
            <a:pPr algn="ctr"/>
            <a:r>
              <a:rPr lang="ko-KR" altLang="en-US" sz="1600" dirty="0"/>
              <a:t>레어 </a:t>
            </a:r>
            <a:r>
              <a:rPr lang="en-US" altLang="ko-KR" sz="1600" dirty="0"/>
              <a:t>: 40%</a:t>
            </a:r>
          </a:p>
          <a:p>
            <a:pPr algn="ctr"/>
            <a:r>
              <a:rPr lang="ko-KR" altLang="en-US" sz="1600" dirty="0"/>
              <a:t>유니크 </a:t>
            </a:r>
            <a:r>
              <a:rPr lang="en-US" altLang="ko-KR" sz="1600" dirty="0"/>
              <a:t>: 30%</a:t>
            </a:r>
          </a:p>
          <a:p>
            <a:pPr algn="ctr"/>
            <a:r>
              <a:rPr lang="ko-KR" altLang="en-US" sz="1600" dirty="0"/>
              <a:t>레전더리 </a:t>
            </a:r>
            <a:r>
              <a:rPr lang="en-US" altLang="ko-KR" sz="1600" dirty="0"/>
              <a:t>: 30%</a:t>
            </a:r>
          </a:p>
        </p:txBody>
      </p:sp>
      <p:sp>
        <p:nvSpPr>
          <p:cNvPr id="5" name="직사각형 4">
            <a:extLst>
              <a:ext uri="{FF2B5EF4-FFF2-40B4-BE49-F238E27FC236}">
                <a16:creationId xmlns:a16="http://schemas.microsoft.com/office/drawing/2014/main" id="{94D443E7-68C1-B05C-63C3-EEE84E801DD4}"/>
              </a:ext>
            </a:extLst>
          </p:cNvPr>
          <p:cNvSpPr/>
          <p:nvPr/>
        </p:nvSpPr>
        <p:spPr>
          <a:xfrm>
            <a:off x="5063929" y="1580753"/>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시연회용 레전더리 머리 확정 획득</a:t>
            </a:r>
          </a:p>
        </p:txBody>
      </p:sp>
      <p:sp>
        <p:nvSpPr>
          <p:cNvPr id="10" name="직사각형 9">
            <a:extLst>
              <a:ext uri="{FF2B5EF4-FFF2-40B4-BE49-F238E27FC236}">
                <a16:creationId xmlns:a16="http://schemas.microsoft.com/office/drawing/2014/main" id="{6BB91B50-BDF5-F08D-5BFC-0ED5DFBCB081}"/>
              </a:ext>
            </a:extLst>
          </p:cNvPr>
          <p:cNvSpPr/>
          <p:nvPr/>
        </p:nvSpPr>
        <p:spPr>
          <a:xfrm>
            <a:off x="166285" y="2173742"/>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체력 </a:t>
            </a:r>
            <a:r>
              <a:rPr lang="en-US" altLang="ko-KR" sz="1600" dirty="0"/>
              <a:t>100 </a:t>
            </a:r>
            <a:r>
              <a:rPr lang="ko-KR" altLang="en-US" sz="1600" dirty="0"/>
              <a:t>회복</a:t>
            </a:r>
          </a:p>
        </p:txBody>
      </p:sp>
      <p:sp>
        <p:nvSpPr>
          <p:cNvPr id="12" name="직사각형 11">
            <a:extLst>
              <a:ext uri="{FF2B5EF4-FFF2-40B4-BE49-F238E27FC236}">
                <a16:creationId xmlns:a16="http://schemas.microsoft.com/office/drawing/2014/main" id="{F760C586-E359-7589-61C6-6DDFCB685DC3}"/>
              </a:ext>
            </a:extLst>
          </p:cNvPr>
          <p:cNvSpPr/>
          <p:nvPr/>
        </p:nvSpPr>
        <p:spPr>
          <a:xfrm>
            <a:off x="9178776" y="-11966"/>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오브 확률</a:t>
            </a:r>
            <a:endParaRPr lang="en-US" altLang="ko-KR" sz="1600" dirty="0"/>
          </a:p>
          <a:p>
            <a:pPr algn="ctr"/>
            <a:endParaRPr lang="en-US" altLang="ko-KR" sz="1600" dirty="0"/>
          </a:p>
          <a:p>
            <a:pPr algn="ctr"/>
            <a:r>
              <a:rPr lang="ko-KR" altLang="en-US" sz="1600" dirty="0"/>
              <a:t>유니크 </a:t>
            </a:r>
            <a:r>
              <a:rPr lang="en-US" altLang="ko-KR" sz="1600" dirty="0"/>
              <a:t>: 50%</a:t>
            </a:r>
          </a:p>
          <a:p>
            <a:pPr algn="ctr"/>
            <a:r>
              <a:rPr lang="ko-KR" altLang="en-US" sz="1600" dirty="0"/>
              <a:t>레전더리 </a:t>
            </a:r>
            <a:r>
              <a:rPr lang="en-US" altLang="ko-KR" sz="1600" dirty="0"/>
              <a:t>: 50%</a:t>
            </a:r>
          </a:p>
        </p:txBody>
      </p:sp>
    </p:spTree>
    <p:extLst>
      <p:ext uri="{BB962C8B-B14F-4D97-AF65-F5344CB8AC3E}">
        <p14:creationId xmlns:p14="http://schemas.microsoft.com/office/powerpoint/2010/main" val="3005129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2040833" y="721583"/>
            <a:ext cx="2661796" cy="2474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마법사</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 사제와 함께 등장하며 </a:t>
            </a:r>
            <a:r>
              <a:rPr lang="en-US" altLang="ko-KR" dirty="0"/>
              <a:t>5</a:t>
            </a:r>
            <a:r>
              <a:rPr lang="ko-KR" altLang="en-US" dirty="0"/>
              <a:t>가지 패턴이 존재한다</a:t>
            </a:r>
          </a:p>
        </p:txBody>
      </p:sp>
      <p:sp>
        <p:nvSpPr>
          <p:cNvPr id="22" name="직사각형 21">
            <a:extLst>
              <a:ext uri="{FF2B5EF4-FFF2-40B4-BE49-F238E27FC236}">
                <a16:creationId xmlns:a16="http://schemas.microsoft.com/office/drawing/2014/main" id="{56D8BC7B-9C50-DA7A-406C-AADD5E20912C}"/>
              </a:ext>
            </a:extLst>
          </p:cNvPr>
          <p:cNvSpPr/>
          <p:nvPr/>
        </p:nvSpPr>
        <p:spPr>
          <a:xfrm>
            <a:off x="6226629" y="717029"/>
            <a:ext cx="1885526" cy="1401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 </a:t>
            </a:r>
          </a:p>
          <a:p>
            <a:pPr algn="ctr"/>
            <a:endParaRPr lang="en-US" altLang="ko-KR" sz="1400" dirty="0"/>
          </a:p>
          <a:p>
            <a:pPr algn="ctr"/>
            <a:r>
              <a:rPr lang="ko-KR" altLang="en-US" sz="1400" dirty="0"/>
              <a:t>플레이어 방향으로 </a:t>
            </a:r>
            <a:r>
              <a:rPr lang="en-US" altLang="ko-KR" sz="1400" dirty="0"/>
              <a:t>6</a:t>
            </a:r>
            <a:r>
              <a:rPr lang="ko-KR" altLang="en-US" sz="1400" dirty="0"/>
              <a:t>회 화염구를 발사한다</a:t>
            </a:r>
            <a:endParaRPr lang="en-US" altLang="ko-KR" sz="1400" dirty="0"/>
          </a:p>
        </p:txBody>
      </p:sp>
      <p:pic>
        <p:nvPicPr>
          <p:cNvPr id="8" name="그림 7">
            <a:extLst>
              <a:ext uri="{FF2B5EF4-FFF2-40B4-BE49-F238E27FC236}">
                <a16:creationId xmlns:a16="http://schemas.microsoft.com/office/drawing/2014/main" id="{6C8AC375-83A4-D2C5-331D-9020E55C37F0}"/>
              </a:ext>
            </a:extLst>
          </p:cNvPr>
          <p:cNvPicPr>
            <a:picLocks noChangeAspect="1"/>
          </p:cNvPicPr>
          <p:nvPr/>
        </p:nvPicPr>
        <p:blipFill>
          <a:blip r:embed="rId2"/>
          <a:stretch>
            <a:fillRect/>
          </a:stretch>
        </p:blipFill>
        <p:spPr>
          <a:xfrm>
            <a:off x="398900" y="721583"/>
            <a:ext cx="1641933" cy="2474463"/>
          </a:xfrm>
          <a:prstGeom prst="rect">
            <a:avLst/>
          </a:prstGeom>
        </p:spPr>
      </p:pic>
      <p:pic>
        <p:nvPicPr>
          <p:cNvPr id="11" name="그림 10">
            <a:extLst>
              <a:ext uri="{FF2B5EF4-FFF2-40B4-BE49-F238E27FC236}">
                <a16:creationId xmlns:a16="http://schemas.microsoft.com/office/drawing/2014/main" id="{9269631D-744A-6F5D-C766-1D7A7131F66B}"/>
              </a:ext>
            </a:extLst>
          </p:cNvPr>
          <p:cNvPicPr>
            <a:picLocks noChangeAspect="1"/>
          </p:cNvPicPr>
          <p:nvPr/>
        </p:nvPicPr>
        <p:blipFill>
          <a:blip r:embed="rId3"/>
          <a:stretch>
            <a:fillRect/>
          </a:stretch>
        </p:blipFill>
        <p:spPr>
          <a:xfrm>
            <a:off x="5052974" y="721584"/>
            <a:ext cx="1173655" cy="1392009"/>
          </a:xfrm>
          <a:prstGeom prst="rect">
            <a:avLst/>
          </a:prstGeom>
        </p:spPr>
      </p:pic>
      <p:pic>
        <p:nvPicPr>
          <p:cNvPr id="16" name="그림 15">
            <a:extLst>
              <a:ext uri="{FF2B5EF4-FFF2-40B4-BE49-F238E27FC236}">
                <a16:creationId xmlns:a16="http://schemas.microsoft.com/office/drawing/2014/main" id="{0E9290F7-A74E-9910-0F4F-FA1BFCBE0F42}"/>
              </a:ext>
            </a:extLst>
          </p:cNvPr>
          <p:cNvPicPr>
            <a:picLocks noChangeAspect="1"/>
          </p:cNvPicPr>
          <p:nvPr/>
        </p:nvPicPr>
        <p:blipFill>
          <a:blip r:embed="rId4"/>
          <a:stretch>
            <a:fillRect/>
          </a:stretch>
        </p:blipFill>
        <p:spPr>
          <a:xfrm>
            <a:off x="8207894" y="717029"/>
            <a:ext cx="1519580" cy="1411039"/>
          </a:xfrm>
          <a:prstGeom prst="rect">
            <a:avLst/>
          </a:prstGeom>
        </p:spPr>
      </p:pic>
      <p:sp>
        <p:nvSpPr>
          <p:cNvPr id="17" name="직사각형 16">
            <a:extLst>
              <a:ext uri="{FF2B5EF4-FFF2-40B4-BE49-F238E27FC236}">
                <a16:creationId xmlns:a16="http://schemas.microsoft.com/office/drawing/2014/main" id="{E5DF2B82-2283-B409-3C11-4D4EBDFACA4D}"/>
              </a:ext>
            </a:extLst>
          </p:cNvPr>
          <p:cNvSpPr/>
          <p:nvPr/>
        </p:nvSpPr>
        <p:spPr>
          <a:xfrm>
            <a:off x="9727475" y="712475"/>
            <a:ext cx="2316480" cy="140111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sp>
        <p:nvSpPr>
          <p:cNvPr id="27" name="직사각형 26">
            <a:extLst>
              <a:ext uri="{FF2B5EF4-FFF2-40B4-BE49-F238E27FC236}">
                <a16:creationId xmlns:a16="http://schemas.microsoft.com/office/drawing/2014/main" id="{17C81454-3032-F217-922D-066CA589D3F6}"/>
              </a:ext>
            </a:extLst>
          </p:cNvPr>
          <p:cNvSpPr/>
          <p:nvPr/>
        </p:nvSpPr>
        <p:spPr>
          <a:xfrm>
            <a:off x="9418912" y="2472843"/>
            <a:ext cx="2625043" cy="14764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err="1"/>
              <a:t>차징</a:t>
            </a:r>
            <a:r>
              <a:rPr lang="ko-KR" altLang="en-US" sz="1400" dirty="0"/>
              <a:t> 후 거대한 불 마법진을 </a:t>
            </a:r>
            <a:r>
              <a:rPr lang="en-US" altLang="ko-KR" sz="1400" dirty="0"/>
              <a:t>3</a:t>
            </a:r>
            <a:r>
              <a:rPr lang="ko-KR" altLang="en-US" sz="1400" dirty="0"/>
              <a:t>개 소환한다 마법진은 </a:t>
            </a:r>
            <a:r>
              <a:rPr lang="ko-KR" altLang="en-US" sz="1400" dirty="0" err="1"/>
              <a:t>스컬을</a:t>
            </a:r>
            <a:r>
              <a:rPr lang="ko-KR" altLang="en-US" sz="1400" dirty="0"/>
              <a:t> 향해 불덩이를 날린다</a:t>
            </a:r>
            <a:endParaRPr lang="en-US" altLang="ko-KR" sz="1400" dirty="0"/>
          </a:p>
        </p:txBody>
      </p:sp>
      <p:sp>
        <p:nvSpPr>
          <p:cNvPr id="3" name="직사각형 2">
            <a:extLst>
              <a:ext uri="{FF2B5EF4-FFF2-40B4-BE49-F238E27FC236}">
                <a16:creationId xmlns:a16="http://schemas.microsoft.com/office/drawing/2014/main" id="{F57B793E-F2AE-30AF-3C2C-52258A860B4B}"/>
              </a:ext>
            </a:extLst>
          </p:cNvPr>
          <p:cNvSpPr/>
          <p:nvPr/>
        </p:nvSpPr>
        <p:spPr>
          <a:xfrm>
            <a:off x="3331686" y="5255398"/>
            <a:ext cx="3126376" cy="138167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pic>
        <p:nvPicPr>
          <p:cNvPr id="7" name="그림 6">
            <a:extLst>
              <a:ext uri="{FF2B5EF4-FFF2-40B4-BE49-F238E27FC236}">
                <a16:creationId xmlns:a16="http://schemas.microsoft.com/office/drawing/2014/main" id="{A1845F0D-88D5-227A-82BE-FD8ABC2FD172}"/>
              </a:ext>
            </a:extLst>
          </p:cNvPr>
          <p:cNvPicPr>
            <a:picLocks noChangeAspect="1"/>
          </p:cNvPicPr>
          <p:nvPr/>
        </p:nvPicPr>
        <p:blipFill>
          <a:blip r:embed="rId5"/>
          <a:stretch>
            <a:fillRect/>
          </a:stretch>
        </p:blipFill>
        <p:spPr>
          <a:xfrm>
            <a:off x="398900" y="3297940"/>
            <a:ext cx="985763" cy="1688576"/>
          </a:xfrm>
          <a:prstGeom prst="rect">
            <a:avLst/>
          </a:prstGeom>
        </p:spPr>
      </p:pic>
      <p:sp>
        <p:nvSpPr>
          <p:cNvPr id="9" name="직사각형 8">
            <a:extLst>
              <a:ext uri="{FF2B5EF4-FFF2-40B4-BE49-F238E27FC236}">
                <a16:creationId xmlns:a16="http://schemas.microsoft.com/office/drawing/2014/main" id="{1B2B09BE-7668-6DEE-D33E-284F733EB750}"/>
              </a:ext>
            </a:extLst>
          </p:cNvPr>
          <p:cNvSpPr/>
          <p:nvPr/>
        </p:nvSpPr>
        <p:spPr>
          <a:xfrm>
            <a:off x="1384663" y="3297940"/>
            <a:ext cx="3317965" cy="1688576"/>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 회복</a:t>
            </a:r>
            <a:endParaRPr lang="en-US" altLang="ko-KR" sz="1400" dirty="0"/>
          </a:p>
        </p:txBody>
      </p:sp>
      <p:pic>
        <p:nvPicPr>
          <p:cNvPr id="15" name="그림 14">
            <a:extLst>
              <a:ext uri="{FF2B5EF4-FFF2-40B4-BE49-F238E27FC236}">
                <a16:creationId xmlns:a16="http://schemas.microsoft.com/office/drawing/2014/main" id="{75965DA5-9242-C146-A214-146B78A73EF5}"/>
              </a:ext>
            </a:extLst>
          </p:cNvPr>
          <p:cNvPicPr>
            <a:picLocks noChangeAspect="1"/>
          </p:cNvPicPr>
          <p:nvPr/>
        </p:nvPicPr>
        <p:blipFill>
          <a:blip r:embed="rId6"/>
          <a:stretch>
            <a:fillRect/>
          </a:stretch>
        </p:blipFill>
        <p:spPr>
          <a:xfrm>
            <a:off x="398900" y="5258976"/>
            <a:ext cx="1352060" cy="1382649"/>
          </a:xfrm>
          <a:prstGeom prst="rect">
            <a:avLst/>
          </a:prstGeom>
        </p:spPr>
      </p:pic>
      <p:pic>
        <p:nvPicPr>
          <p:cNvPr id="19" name="그림 18">
            <a:extLst>
              <a:ext uri="{FF2B5EF4-FFF2-40B4-BE49-F238E27FC236}">
                <a16:creationId xmlns:a16="http://schemas.microsoft.com/office/drawing/2014/main" id="{6DBB05E8-21A2-6B50-FCED-3437A5C4D912}"/>
              </a:ext>
            </a:extLst>
          </p:cNvPr>
          <p:cNvPicPr>
            <a:picLocks noChangeAspect="1"/>
          </p:cNvPicPr>
          <p:nvPr/>
        </p:nvPicPr>
        <p:blipFill>
          <a:blip r:embed="rId7"/>
          <a:stretch>
            <a:fillRect/>
          </a:stretch>
        </p:blipFill>
        <p:spPr>
          <a:xfrm>
            <a:off x="1750960" y="5259953"/>
            <a:ext cx="1580726" cy="1381672"/>
          </a:xfrm>
          <a:prstGeom prst="rect">
            <a:avLst/>
          </a:prstGeom>
        </p:spPr>
      </p:pic>
      <p:pic>
        <p:nvPicPr>
          <p:cNvPr id="23" name="그림 22">
            <a:extLst>
              <a:ext uri="{FF2B5EF4-FFF2-40B4-BE49-F238E27FC236}">
                <a16:creationId xmlns:a16="http://schemas.microsoft.com/office/drawing/2014/main" id="{2C1C8FAD-EE7E-5602-D5DA-FAF8E1ACF78C}"/>
              </a:ext>
            </a:extLst>
          </p:cNvPr>
          <p:cNvPicPr>
            <a:picLocks noChangeAspect="1"/>
          </p:cNvPicPr>
          <p:nvPr/>
        </p:nvPicPr>
        <p:blipFill>
          <a:blip r:embed="rId8"/>
          <a:stretch>
            <a:fillRect/>
          </a:stretch>
        </p:blipFill>
        <p:spPr>
          <a:xfrm>
            <a:off x="7341328" y="3941387"/>
            <a:ext cx="4702627" cy="2628022"/>
          </a:xfrm>
          <a:prstGeom prst="rect">
            <a:avLst/>
          </a:prstGeom>
        </p:spPr>
      </p:pic>
      <p:pic>
        <p:nvPicPr>
          <p:cNvPr id="25" name="그림 24">
            <a:extLst>
              <a:ext uri="{FF2B5EF4-FFF2-40B4-BE49-F238E27FC236}">
                <a16:creationId xmlns:a16="http://schemas.microsoft.com/office/drawing/2014/main" id="{8AD4A8FB-B0DF-FF17-BF14-9CB021A721F2}"/>
              </a:ext>
            </a:extLst>
          </p:cNvPr>
          <p:cNvPicPr>
            <a:picLocks noChangeAspect="1"/>
          </p:cNvPicPr>
          <p:nvPr/>
        </p:nvPicPr>
        <p:blipFill>
          <a:blip r:embed="rId9"/>
          <a:stretch>
            <a:fillRect/>
          </a:stretch>
        </p:blipFill>
        <p:spPr>
          <a:xfrm>
            <a:off x="7341329" y="2476038"/>
            <a:ext cx="2107474" cy="1486463"/>
          </a:xfrm>
          <a:prstGeom prst="rect">
            <a:avLst/>
          </a:prstGeom>
        </p:spPr>
      </p:pic>
    </p:spTree>
    <p:extLst>
      <p:ext uri="{BB962C8B-B14F-4D97-AF65-F5344CB8AC3E}">
        <p14:creationId xmlns:p14="http://schemas.microsoft.com/office/powerpoint/2010/main" val="4213785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2" name="직사각형 1">
            <a:extLst>
              <a:ext uri="{FF2B5EF4-FFF2-40B4-BE49-F238E27FC236}">
                <a16:creationId xmlns:a16="http://schemas.microsoft.com/office/drawing/2014/main" id="{96E41CC5-124C-2E2E-288A-4F889DECB046}"/>
              </a:ext>
            </a:extLst>
          </p:cNvPr>
          <p:cNvSpPr/>
          <p:nvPr/>
        </p:nvSpPr>
        <p:spPr>
          <a:xfrm>
            <a:off x="6762031" y="717080"/>
            <a:ext cx="1815912"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a:t>
            </a:r>
          </a:p>
          <a:p>
            <a:pPr algn="ctr"/>
            <a:endParaRPr lang="en-US" altLang="ko-KR" sz="1400" dirty="0"/>
          </a:p>
          <a:p>
            <a:pPr algn="ctr"/>
            <a:r>
              <a:rPr lang="ko-KR" altLang="en-US" sz="1400" dirty="0" err="1"/>
              <a:t>스컬에게서</a:t>
            </a:r>
            <a:r>
              <a:rPr lang="ko-KR" altLang="en-US" sz="1400" dirty="0"/>
              <a:t> 멀리 </a:t>
            </a:r>
            <a:r>
              <a:rPr lang="ko-KR" altLang="en-US" sz="1400" dirty="0" err="1"/>
              <a:t>순간이동한다</a:t>
            </a:r>
            <a:endParaRPr lang="ko-KR" altLang="en-US" sz="1400" dirty="0"/>
          </a:p>
        </p:txBody>
      </p:sp>
      <p:pic>
        <p:nvPicPr>
          <p:cNvPr id="8" name="그림 7">
            <a:extLst>
              <a:ext uri="{FF2B5EF4-FFF2-40B4-BE49-F238E27FC236}">
                <a16:creationId xmlns:a16="http://schemas.microsoft.com/office/drawing/2014/main" id="{5AD01DB8-623E-CE20-DC49-51FDE29B4877}"/>
              </a:ext>
            </a:extLst>
          </p:cNvPr>
          <p:cNvPicPr>
            <a:picLocks noChangeAspect="1"/>
          </p:cNvPicPr>
          <p:nvPr/>
        </p:nvPicPr>
        <p:blipFill>
          <a:blip r:embed="rId2"/>
          <a:stretch>
            <a:fillRect/>
          </a:stretch>
        </p:blipFill>
        <p:spPr>
          <a:xfrm>
            <a:off x="407055" y="721583"/>
            <a:ext cx="2055224" cy="3076682"/>
          </a:xfrm>
          <a:prstGeom prst="rect">
            <a:avLst/>
          </a:prstGeom>
        </p:spPr>
      </p:pic>
      <p:sp>
        <p:nvSpPr>
          <p:cNvPr id="9" name="직사각형 8">
            <a:extLst>
              <a:ext uri="{FF2B5EF4-FFF2-40B4-BE49-F238E27FC236}">
                <a16:creationId xmlns:a16="http://schemas.microsoft.com/office/drawing/2014/main" id="{14B255F6-9859-4ACE-2A29-386C3C755040}"/>
              </a:ext>
            </a:extLst>
          </p:cNvPr>
          <p:cNvSpPr/>
          <p:nvPr/>
        </p:nvSpPr>
        <p:spPr>
          <a:xfrm>
            <a:off x="2462279" y="721583"/>
            <a:ext cx="2967692"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사제</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중간보스로 마법사와 함께 등장하며 총 </a:t>
            </a:r>
            <a:r>
              <a:rPr lang="en-US" altLang="ko-KR" dirty="0"/>
              <a:t>5</a:t>
            </a:r>
            <a:r>
              <a:rPr lang="ko-KR" altLang="en-US" dirty="0"/>
              <a:t>가지 패턴이 존재한다 </a:t>
            </a:r>
          </a:p>
        </p:txBody>
      </p:sp>
      <p:pic>
        <p:nvPicPr>
          <p:cNvPr id="6" name="그림 5">
            <a:extLst>
              <a:ext uri="{FF2B5EF4-FFF2-40B4-BE49-F238E27FC236}">
                <a16:creationId xmlns:a16="http://schemas.microsoft.com/office/drawing/2014/main" id="{09836C81-44C0-85E5-3957-5176FC0AC852}"/>
              </a:ext>
            </a:extLst>
          </p:cNvPr>
          <p:cNvPicPr>
            <a:picLocks noChangeAspect="1"/>
          </p:cNvPicPr>
          <p:nvPr/>
        </p:nvPicPr>
        <p:blipFill>
          <a:blip r:embed="rId3"/>
          <a:stretch>
            <a:fillRect/>
          </a:stretch>
        </p:blipFill>
        <p:spPr>
          <a:xfrm>
            <a:off x="5641714" y="721583"/>
            <a:ext cx="1120317" cy="1476093"/>
          </a:xfrm>
          <a:prstGeom prst="rect">
            <a:avLst/>
          </a:prstGeom>
        </p:spPr>
      </p:pic>
      <p:pic>
        <p:nvPicPr>
          <p:cNvPr id="13" name="그림 12">
            <a:extLst>
              <a:ext uri="{FF2B5EF4-FFF2-40B4-BE49-F238E27FC236}">
                <a16:creationId xmlns:a16="http://schemas.microsoft.com/office/drawing/2014/main" id="{89E8A0AB-81A4-2EE1-4B08-8CC6B3835696}"/>
              </a:ext>
            </a:extLst>
          </p:cNvPr>
          <p:cNvPicPr>
            <a:picLocks noChangeAspect="1"/>
          </p:cNvPicPr>
          <p:nvPr/>
        </p:nvPicPr>
        <p:blipFill>
          <a:blip r:embed="rId4"/>
          <a:stretch>
            <a:fillRect/>
          </a:stretch>
        </p:blipFill>
        <p:spPr>
          <a:xfrm>
            <a:off x="8735674" y="717081"/>
            <a:ext cx="1087595" cy="1482496"/>
          </a:xfrm>
          <a:prstGeom prst="rect">
            <a:avLst/>
          </a:prstGeom>
        </p:spPr>
      </p:pic>
      <p:sp>
        <p:nvSpPr>
          <p:cNvPr id="16" name="직사각형 15">
            <a:extLst>
              <a:ext uri="{FF2B5EF4-FFF2-40B4-BE49-F238E27FC236}">
                <a16:creationId xmlns:a16="http://schemas.microsoft.com/office/drawing/2014/main" id="{72D528A5-5BEC-1FD3-6DA8-78FD32E87AC1}"/>
              </a:ext>
            </a:extLst>
          </p:cNvPr>
          <p:cNvSpPr/>
          <p:nvPr/>
        </p:nvSpPr>
        <p:spPr>
          <a:xfrm>
            <a:off x="9823268" y="717080"/>
            <a:ext cx="2072641"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자신과 모든 아군에게 힐을 부여한다</a:t>
            </a:r>
          </a:p>
        </p:txBody>
      </p:sp>
      <p:pic>
        <p:nvPicPr>
          <p:cNvPr id="19" name="그림 18">
            <a:extLst>
              <a:ext uri="{FF2B5EF4-FFF2-40B4-BE49-F238E27FC236}">
                <a16:creationId xmlns:a16="http://schemas.microsoft.com/office/drawing/2014/main" id="{AB3E4107-8206-C2BC-8DB3-BBD8252DF232}"/>
              </a:ext>
            </a:extLst>
          </p:cNvPr>
          <p:cNvPicPr>
            <a:picLocks noChangeAspect="1"/>
          </p:cNvPicPr>
          <p:nvPr/>
        </p:nvPicPr>
        <p:blipFill>
          <a:blip r:embed="rId5"/>
          <a:stretch>
            <a:fillRect/>
          </a:stretch>
        </p:blipFill>
        <p:spPr>
          <a:xfrm>
            <a:off x="5641714" y="2347438"/>
            <a:ext cx="1882587" cy="1401596"/>
          </a:xfrm>
          <a:prstGeom prst="rect">
            <a:avLst/>
          </a:prstGeom>
        </p:spPr>
      </p:pic>
      <p:sp>
        <p:nvSpPr>
          <p:cNvPr id="21" name="직사각형 20">
            <a:extLst>
              <a:ext uri="{FF2B5EF4-FFF2-40B4-BE49-F238E27FC236}">
                <a16:creationId xmlns:a16="http://schemas.microsoft.com/office/drawing/2014/main" id="{3A4D58C3-3043-DE0D-63B0-A4D7F4C07A13}"/>
              </a:ext>
            </a:extLst>
          </p:cNvPr>
          <p:cNvSpPr/>
          <p:nvPr/>
        </p:nvSpPr>
        <p:spPr>
          <a:xfrm>
            <a:off x="7524301" y="2343308"/>
            <a:ext cx="437160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err="1"/>
              <a:t>스컬</a:t>
            </a:r>
            <a:r>
              <a:rPr lang="ko-KR" altLang="en-US" sz="1400" dirty="0"/>
              <a:t> 위치에 </a:t>
            </a:r>
            <a:r>
              <a:rPr lang="en-US" altLang="ko-KR" sz="1400" dirty="0"/>
              <a:t>3</a:t>
            </a:r>
            <a:r>
              <a:rPr lang="ko-KR" altLang="en-US" sz="1400" dirty="0"/>
              <a:t>회 범위 공격을 시전한다</a:t>
            </a:r>
          </a:p>
        </p:txBody>
      </p:sp>
      <p:pic>
        <p:nvPicPr>
          <p:cNvPr id="25" name="그림 24">
            <a:extLst>
              <a:ext uri="{FF2B5EF4-FFF2-40B4-BE49-F238E27FC236}">
                <a16:creationId xmlns:a16="http://schemas.microsoft.com/office/drawing/2014/main" id="{2A26C15E-0E9A-E4A7-F55B-FEBFD962DF10}"/>
              </a:ext>
            </a:extLst>
          </p:cNvPr>
          <p:cNvPicPr>
            <a:picLocks noChangeAspect="1"/>
          </p:cNvPicPr>
          <p:nvPr/>
        </p:nvPicPr>
        <p:blipFill>
          <a:blip r:embed="rId6"/>
          <a:stretch>
            <a:fillRect/>
          </a:stretch>
        </p:blipFill>
        <p:spPr>
          <a:xfrm>
            <a:off x="407055" y="3953069"/>
            <a:ext cx="1390844" cy="1676634"/>
          </a:xfrm>
          <a:prstGeom prst="rect">
            <a:avLst/>
          </a:prstGeom>
        </p:spPr>
      </p:pic>
      <p:sp>
        <p:nvSpPr>
          <p:cNvPr id="26" name="직사각형 25">
            <a:extLst>
              <a:ext uri="{FF2B5EF4-FFF2-40B4-BE49-F238E27FC236}">
                <a16:creationId xmlns:a16="http://schemas.microsoft.com/office/drawing/2014/main" id="{A355DFDE-0BC3-3EF1-AFA1-34CB96FF0A64}"/>
              </a:ext>
            </a:extLst>
          </p:cNvPr>
          <p:cNvSpPr/>
          <p:nvPr/>
        </p:nvSpPr>
        <p:spPr>
          <a:xfrm>
            <a:off x="1797899" y="3953069"/>
            <a:ext cx="1815912" cy="167663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체력을 회복한다</a:t>
            </a:r>
          </a:p>
        </p:txBody>
      </p:sp>
      <p:pic>
        <p:nvPicPr>
          <p:cNvPr id="30" name="그림 29">
            <a:extLst>
              <a:ext uri="{FF2B5EF4-FFF2-40B4-BE49-F238E27FC236}">
                <a16:creationId xmlns:a16="http://schemas.microsoft.com/office/drawing/2014/main" id="{94DD24C0-34CB-F6A3-99F1-D965C81BBE18}"/>
              </a:ext>
            </a:extLst>
          </p:cNvPr>
          <p:cNvPicPr>
            <a:picLocks noChangeAspect="1"/>
          </p:cNvPicPr>
          <p:nvPr/>
        </p:nvPicPr>
        <p:blipFill>
          <a:blip r:embed="rId7"/>
          <a:stretch>
            <a:fillRect/>
          </a:stretch>
        </p:blipFill>
        <p:spPr>
          <a:xfrm>
            <a:off x="3753346" y="3960059"/>
            <a:ext cx="1323751" cy="1049241"/>
          </a:xfrm>
          <a:prstGeom prst="rect">
            <a:avLst/>
          </a:prstGeom>
        </p:spPr>
      </p:pic>
      <p:pic>
        <p:nvPicPr>
          <p:cNvPr id="32" name="그림 31">
            <a:extLst>
              <a:ext uri="{FF2B5EF4-FFF2-40B4-BE49-F238E27FC236}">
                <a16:creationId xmlns:a16="http://schemas.microsoft.com/office/drawing/2014/main" id="{63FCCF23-868C-1422-DB02-107E572EC22C}"/>
              </a:ext>
            </a:extLst>
          </p:cNvPr>
          <p:cNvPicPr>
            <a:picLocks noChangeAspect="1"/>
          </p:cNvPicPr>
          <p:nvPr/>
        </p:nvPicPr>
        <p:blipFill>
          <a:blip r:embed="rId8"/>
          <a:stretch>
            <a:fillRect/>
          </a:stretch>
        </p:blipFill>
        <p:spPr>
          <a:xfrm>
            <a:off x="3753345" y="5009300"/>
            <a:ext cx="1318270" cy="1356666"/>
          </a:xfrm>
          <a:prstGeom prst="rect">
            <a:avLst/>
          </a:prstGeom>
        </p:spPr>
      </p:pic>
      <p:pic>
        <p:nvPicPr>
          <p:cNvPr id="34" name="그림 33">
            <a:extLst>
              <a:ext uri="{FF2B5EF4-FFF2-40B4-BE49-F238E27FC236}">
                <a16:creationId xmlns:a16="http://schemas.microsoft.com/office/drawing/2014/main" id="{7479E2C8-E1A5-4FCA-E231-5BC757C26B91}"/>
              </a:ext>
            </a:extLst>
          </p:cNvPr>
          <p:cNvPicPr>
            <a:picLocks noChangeAspect="1"/>
          </p:cNvPicPr>
          <p:nvPr/>
        </p:nvPicPr>
        <p:blipFill>
          <a:blip r:embed="rId9"/>
          <a:stretch>
            <a:fillRect/>
          </a:stretch>
        </p:blipFill>
        <p:spPr>
          <a:xfrm>
            <a:off x="5071615" y="3960059"/>
            <a:ext cx="4107219" cy="2421787"/>
          </a:xfrm>
          <a:prstGeom prst="rect">
            <a:avLst/>
          </a:prstGeom>
        </p:spPr>
      </p:pic>
      <p:sp>
        <p:nvSpPr>
          <p:cNvPr id="35" name="직사각형 34">
            <a:extLst>
              <a:ext uri="{FF2B5EF4-FFF2-40B4-BE49-F238E27FC236}">
                <a16:creationId xmlns:a16="http://schemas.microsoft.com/office/drawing/2014/main" id="{CD506862-4F7F-D052-C738-3220DF3CA7BD}"/>
              </a:ext>
            </a:extLst>
          </p:cNvPr>
          <p:cNvSpPr/>
          <p:nvPr/>
        </p:nvSpPr>
        <p:spPr>
          <a:xfrm>
            <a:off x="9178834" y="3918171"/>
            <a:ext cx="2717075" cy="246367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모든 아군에게 대규모 힐을 시전한다</a:t>
            </a:r>
          </a:p>
        </p:txBody>
      </p:sp>
    </p:spTree>
    <p:extLst>
      <p:ext uri="{BB962C8B-B14F-4D97-AF65-F5344CB8AC3E}">
        <p14:creationId xmlns:p14="http://schemas.microsoft.com/office/powerpoint/2010/main" val="277933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4462618" y="820270"/>
            <a:ext cx="2896726" cy="187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레이아나</a:t>
            </a:r>
            <a:r>
              <a:rPr lang="ko-KR" altLang="en-US" b="1" i="0" dirty="0">
                <a:solidFill>
                  <a:srgbClr val="E0F0FF"/>
                </a:solidFill>
                <a:effectLst/>
                <a:latin typeface="Open Sans" panose="020B0606030504020204" pitchFamily="34" charset="0"/>
              </a:rPr>
              <a:t> 자매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쌍둥이 보스로 </a:t>
            </a:r>
            <a:r>
              <a:rPr lang="en-US" altLang="ko-KR" dirty="0"/>
              <a:t>1</a:t>
            </a:r>
            <a:r>
              <a:rPr lang="ko-KR" altLang="en-US" dirty="0" err="1"/>
              <a:t>페이즈에서</a:t>
            </a:r>
            <a:r>
              <a:rPr lang="ko-KR" altLang="en-US" dirty="0"/>
              <a:t> 두 보스가 협공한다</a:t>
            </a:r>
            <a:r>
              <a:rPr lang="en-US" altLang="ko-KR" dirty="0"/>
              <a:t>, </a:t>
            </a:r>
            <a:r>
              <a:rPr lang="ko-KR" altLang="en-US" dirty="0"/>
              <a:t>보스가 </a:t>
            </a:r>
            <a:r>
              <a:rPr lang="ko-KR" altLang="en-US" dirty="0" err="1"/>
              <a:t>사망시</a:t>
            </a:r>
            <a:r>
              <a:rPr lang="ko-KR" altLang="en-US" dirty="0"/>
              <a:t> 다른 보스가 </a:t>
            </a:r>
            <a:r>
              <a:rPr lang="ko-KR" altLang="en-US" dirty="0" err="1"/>
              <a:t>광폭화한다</a:t>
            </a:r>
            <a:endParaRPr lang="ko-KR" altLang="en-US" dirty="0"/>
          </a:p>
        </p:txBody>
      </p:sp>
      <p:sp>
        <p:nvSpPr>
          <p:cNvPr id="15" name="직사각형 14">
            <a:extLst>
              <a:ext uri="{FF2B5EF4-FFF2-40B4-BE49-F238E27FC236}">
                <a16:creationId xmlns:a16="http://schemas.microsoft.com/office/drawing/2014/main" id="{D0CD5593-0AF8-CEEC-34F9-CF0B1513A1F4}"/>
              </a:ext>
            </a:extLst>
          </p:cNvPr>
          <p:cNvSpPr/>
          <p:nvPr/>
        </p:nvSpPr>
        <p:spPr>
          <a:xfrm>
            <a:off x="921533" y="4293259"/>
            <a:ext cx="3045071" cy="233840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a:t>보스가 찌르기와 내려 찍기를 하며 </a:t>
            </a:r>
            <a:r>
              <a:rPr lang="ko-KR" altLang="en-US" dirty="0" err="1"/>
              <a:t>합공한다</a:t>
            </a:r>
            <a:r>
              <a:rPr lang="ko-KR" altLang="en-US" dirty="0"/>
              <a:t> 이 패턴이 끝난 후 한명은 대기 상태로 변경된다</a:t>
            </a:r>
            <a:endParaRPr lang="en-US" altLang="ko-KR" dirty="0"/>
          </a:p>
        </p:txBody>
      </p:sp>
      <p:pic>
        <p:nvPicPr>
          <p:cNvPr id="6" name="그림 5">
            <a:extLst>
              <a:ext uri="{FF2B5EF4-FFF2-40B4-BE49-F238E27FC236}">
                <a16:creationId xmlns:a16="http://schemas.microsoft.com/office/drawing/2014/main" id="{B4FDE479-5C34-C34D-CD7D-3E5B963F17D2}"/>
              </a:ext>
            </a:extLst>
          </p:cNvPr>
          <p:cNvPicPr>
            <a:picLocks noChangeAspect="1"/>
          </p:cNvPicPr>
          <p:nvPr/>
        </p:nvPicPr>
        <p:blipFill>
          <a:blip r:embed="rId2"/>
          <a:stretch>
            <a:fillRect/>
          </a:stretch>
        </p:blipFill>
        <p:spPr>
          <a:xfrm>
            <a:off x="121427" y="820271"/>
            <a:ext cx="4324226" cy="1872265"/>
          </a:xfrm>
          <a:prstGeom prst="rect">
            <a:avLst/>
          </a:prstGeom>
        </p:spPr>
      </p:pic>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49BFD75F-3C1E-2882-5E2E-E0F5F5C3CE5B}"/>
              </a:ext>
            </a:extLst>
          </p:cNvPr>
          <p:cNvPicPr>
            <a:picLocks noChangeAspect="1"/>
          </p:cNvPicPr>
          <p:nvPr/>
        </p:nvPicPr>
        <p:blipFill>
          <a:blip r:embed="rId3"/>
          <a:stretch>
            <a:fillRect/>
          </a:stretch>
        </p:blipFill>
        <p:spPr>
          <a:xfrm>
            <a:off x="121427" y="3456213"/>
            <a:ext cx="3845177" cy="837046"/>
          </a:xfrm>
          <a:prstGeom prst="rect">
            <a:avLst/>
          </a:prstGeom>
        </p:spPr>
      </p:pic>
      <p:pic>
        <p:nvPicPr>
          <p:cNvPr id="14" name="그림 13">
            <a:extLst>
              <a:ext uri="{FF2B5EF4-FFF2-40B4-BE49-F238E27FC236}">
                <a16:creationId xmlns:a16="http://schemas.microsoft.com/office/drawing/2014/main" id="{E1FE9971-FEB3-52B8-C7DB-7085CE4FC2A6}"/>
              </a:ext>
            </a:extLst>
          </p:cNvPr>
          <p:cNvPicPr>
            <a:picLocks noChangeAspect="1"/>
          </p:cNvPicPr>
          <p:nvPr/>
        </p:nvPicPr>
        <p:blipFill>
          <a:blip r:embed="rId4"/>
          <a:stretch>
            <a:fillRect/>
          </a:stretch>
        </p:blipFill>
        <p:spPr>
          <a:xfrm>
            <a:off x="121427" y="4293260"/>
            <a:ext cx="800106" cy="2338405"/>
          </a:xfrm>
          <a:prstGeom prst="rect">
            <a:avLst/>
          </a:prstGeom>
        </p:spPr>
      </p:pic>
      <p:pic>
        <p:nvPicPr>
          <p:cNvPr id="21" name="그림 20">
            <a:extLst>
              <a:ext uri="{FF2B5EF4-FFF2-40B4-BE49-F238E27FC236}">
                <a16:creationId xmlns:a16="http://schemas.microsoft.com/office/drawing/2014/main" id="{B6279782-FA7D-5C90-F66F-29668ABF2D96}"/>
              </a:ext>
            </a:extLst>
          </p:cNvPr>
          <p:cNvPicPr>
            <a:picLocks noChangeAspect="1"/>
          </p:cNvPicPr>
          <p:nvPr/>
        </p:nvPicPr>
        <p:blipFill>
          <a:blip r:embed="rId5"/>
          <a:stretch>
            <a:fillRect/>
          </a:stretch>
        </p:blipFill>
        <p:spPr>
          <a:xfrm>
            <a:off x="7599355" y="791985"/>
            <a:ext cx="1719275" cy="1238259"/>
          </a:xfrm>
          <a:prstGeom prst="rect">
            <a:avLst/>
          </a:prstGeom>
        </p:spPr>
      </p:pic>
      <p:sp>
        <p:nvSpPr>
          <p:cNvPr id="22" name="직사각형 21">
            <a:extLst>
              <a:ext uri="{FF2B5EF4-FFF2-40B4-BE49-F238E27FC236}">
                <a16:creationId xmlns:a16="http://schemas.microsoft.com/office/drawing/2014/main" id="{E5942204-A828-67E6-39D6-810BD052DC80}"/>
              </a:ext>
            </a:extLst>
          </p:cNvPr>
          <p:cNvSpPr/>
          <p:nvPr/>
        </p:nvSpPr>
        <p:spPr>
          <a:xfrm>
            <a:off x="9318630" y="791985"/>
            <a:ext cx="2484757"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플레이어 자리에 </a:t>
            </a:r>
            <a:r>
              <a:rPr lang="ko-KR" altLang="en-US" dirty="0" err="1"/>
              <a:t>레이피어</a:t>
            </a:r>
            <a:r>
              <a:rPr lang="ko-KR" altLang="en-US" dirty="0"/>
              <a:t> 공격을 가한다</a:t>
            </a:r>
            <a:endParaRPr lang="en-US" altLang="ko-KR" dirty="0"/>
          </a:p>
        </p:txBody>
      </p:sp>
      <p:pic>
        <p:nvPicPr>
          <p:cNvPr id="24" name="그림 23">
            <a:extLst>
              <a:ext uri="{FF2B5EF4-FFF2-40B4-BE49-F238E27FC236}">
                <a16:creationId xmlns:a16="http://schemas.microsoft.com/office/drawing/2014/main" id="{29310520-23B1-856C-25D9-8DBDC7BC8EBC}"/>
              </a:ext>
            </a:extLst>
          </p:cNvPr>
          <p:cNvPicPr>
            <a:picLocks noChangeAspect="1"/>
          </p:cNvPicPr>
          <p:nvPr/>
        </p:nvPicPr>
        <p:blipFill>
          <a:blip r:embed="rId6"/>
          <a:stretch>
            <a:fillRect/>
          </a:stretch>
        </p:blipFill>
        <p:spPr>
          <a:xfrm>
            <a:off x="4088562" y="3336017"/>
            <a:ext cx="2459680" cy="1450081"/>
          </a:xfrm>
          <a:prstGeom prst="rect">
            <a:avLst/>
          </a:prstGeom>
        </p:spPr>
      </p:pic>
      <p:sp>
        <p:nvSpPr>
          <p:cNvPr id="25" name="직사각형 24">
            <a:extLst>
              <a:ext uri="{FF2B5EF4-FFF2-40B4-BE49-F238E27FC236}">
                <a16:creationId xmlns:a16="http://schemas.microsoft.com/office/drawing/2014/main" id="{290B149E-412C-4244-CA9B-EFD0B9A6DF55}"/>
              </a:ext>
            </a:extLst>
          </p:cNvPr>
          <p:cNvSpPr/>
          <p:nvPr/>
        </p:nvSpPr>
        <p:spPr>
          <a:xfrm>
            <a:off x="6548242" y="3330404"/>
            <a:ext cx="2059729" cy="1450080"/>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r>
              <a:rPr lang="ko-KR" altLang="en-US" dirty="0"/>
              <a:t>이동 후 </a:t>
            </a:r>
            <a:r>
              <a:rPr lang="ko-KR" altLang="en-US" dirty="0" err="1"/>
              <a:t>노란칼</a:t>
            </a:r>
            <a:r>
              <a:rPr lang="ko-KR" altLang="en-US" dirty="0"/>
              <a:t> </a:t>
            </a:r>
            <a:r>
              <a:rPr lang="en-US" altLang="ko-KR" dirty="0"/>
              <a:t>3</a:t>
            </a:r>
            <a:r>
              <a:rPr lang="ko-KR" altLang="en-US" dirty="0"/>
              <a:t>개를 생성해 플레이어 방향으로 발사</a:t>
            </a:r>
            <a:endParaRPr lang="en-US" altLang="ko-KR" dirty="0"/>
          </a:p>
        </p:txBody>
      </p:sp>
      <p:pic>
        <p:nvPicPr>
          <p:cNvPr id="27" name="그림 26">
            <a:extLst>
              <a:ext uri="{FF2B5EF4-FFF2-40B4-BE49-F238E27FC236}">
                <a16:creationId xmlns:a16="http://schemas.microsoft.com/office/drawing/2014/main" id="{97EF39C2-767E-F8A9-F38C-C292D29E7F62}"/>
              </a:ext>
            </a:extLst>
          </p:cNvPr>
          <p:cNvPicPr>
            <a:picLocks noChangeAspect="1"/>
          </p:cNvPicPr>
          <p:nvPr/>
        </p:nvPicPr>
        <p:blipFill>
          <a:blip r:embed="rId7"/>
          <a:stretch>
            <a:fillRect/>
          </a:stretch>
        </p:blipFill>
        <p:spPr>
          <a:xfrm>
            <a:off x="4088562" y="4860001"/>
            <a:ext cx="1735382" cy="1771663"/>
          </a:xfrm>
          <a:prstGeom prst="rect">
            <a:avLst/>
          </a:prstGeom>
        </p:spPr>
      </p:pic>
      <p:sp>
        <p:nvSpPr>
          <p:cNvPr id="28" name="직사각형 27">
            <a:extLst>
              <a:ext uri="{FF2B5EF4-FFF2-40B4-BE49-F238E27FC236}">
                <a16:creationId xmlns:a16="http://schemas.microsoft.com/office/drawing/2014/main" id="{4F392F77-BC7B-A06D-8DE0-948BA934865F}"/>
              </a:ext>
            </a:extLst>
          </p:cNvPr>
          <p:cNvSpPr/>
          <p:nvPr/>
        </p:nvSpPr>
        <p:spPr>
          <a:xfrm>
            <a:off x="5823944" y="4860001"/>
            <a:ext cx="1735383"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주변 광역공격</a:t>
            </a:r>
            <a:endParaRPr lang="en-US" altLang="ko-KR" dirty="0"/>
          </a:p>
        </p:txBody>
      </p:sp>
      <p:pic>
        <p:nvPicPr>
          <p:cNvPr id="30" name="그림 29">
            <a:extLst>
              <a:ext uri="{FF2B5EF4-FFF2-40B4-BE49-F238E27FC236}">
                <a16:creationId xmlns:a16="http://schemas.microsoft.com/office/drawing/2014/main" id="{CF8C82BD-0860-B7F1-0F9C-070F09A99E3B}"/>
              </a:ext>
            </a:extLst>
          </p:cNvPr>
          <p:cNvPicPr>
            <a:picLocks noChangeAspect="1"/>
          </p:cNvPicPr>
          <p:nvPr/>
        </p:nvPicPr>
        <p:blipFill>
          <a:blip r:embed="rId8"/>
          <a:stretch>
            <a:fillRect/>
          </a:stretch>
        </p:blipFill>
        <p:spPr>
          <a:xfrm>
            <a:off x="7649424" y="4852873"/>
            <a:ext cx="2484757" cy="1785918"/>
          </a:xfrm>
          <a:prstGeom prst="rect">
            <a:avLst/>
          </a:prstGeom>
        </p:spPr>
      </p:pic>
      <p:sp>
        <p:nvSpPr>
          <p:cNvPr id="31" name="직사각형 30">
            <a:extLst>
              <a:ext uri="{FF2B5EF4-FFF2-40B4-BE49-F238E27FC236}">
                <a16:creationId xmlns:a16="http://schemas.microsoft.com/office/drawing/2014/main" id="{E7EBCDEC-E80B-2237-0838-71BDC48289B8}"/>
              </a:ext>
            </a:extLst>
          </p:cNvPr>
          <p:cNvSpPr/>
          <p:nvPr/>
        </p:nvSpPr>
        <p:spPr>
          <a:xfrm>
            <a:off x="10134181" y="4867128"/>
            <a:ext cx="1669206"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준비동작 후 빠르게 돌진</a:t>
            </a:r>
            <a:endParaRPr lang="en-US" altLang="ko-KR" dirty="0"/>
          </a:p>
        </p:txBody>
      </p:sp>
      <p:pic>
        <p:nvPicPr>
          <p:cNvPr id="33" name="그림 32">
            <a:extLst>
              <a:ext uri="{FF2B5EF4-FFF2-40B4-BE49-F238E27FC236}">
                <a16:creationId xmlns:a16="http://schemas.microsoft.com/office/drawing/2014/main" id="{307A840B-1B78-8139-10AF-9A0FE453E6EE}"/>
              </a:ext>
            </a:extLst>
          </p:cNvPr>
          <p:cNvPicPr>
            <a:picLocks noChangeAspect="1"/>
          </p:cNvPicPr>
          <p:nvPr/>
        </p:nvPicPr>
        <p:blipFill>
          <a:blip r:embed="rId9"/>
          <a:stretch>
            <a:fillRect/>
          </a:stretch>
        </p:blipFill>
        <p:spPr>
          <a:xfrm>
            <a:off x="9318630" y="2243129"/>
            <a:ext cx="2124091" cy="1185871"/>
          </a:xfrm>
          <a:prstGeom prst="rect">
            <a:avLst/>
          </a:prstGeom>
        </p:spPr>
      </p:pic>
      <p:sp>
        <p:nvSpPr>
          <p:cNvPr id="34" name="직사각형 33">
            <a:extLst>
              <a:ext uri="{FF2B5EF4-FFF2-40B4-BE49-F238E27FC236}">
                <a16:creationId xmlns:a16="http://schemas.microsoft.com/office/drawing/2014/main" id="{5020643D-D7F9-D10B-8D69-B7AF20764942}"/>
              </a:ext>
            </a:extLst>
          </p:cNvPr>
          <p:cNvSpPr/>
          <p:nvPr/>
        </p:nvSpPr>
        <p:spPr>
          <a:xfrm>
            <a:off x="9318630" y="3426859"/>
            <a:ext cx="2124091"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r>
              <a:rPr lang="ko-KR" altLang="en-US" dirty="0"/>
              <a:t>두 보스가 </a:t>
            </a:r>
            <a:r>
              <a:rPr lang="ko-KR" altLang="en-US" dirty="0" err="1"/>
              <a:t>합공하며</a:t>
            </a:r>
            <a:r>
              <a:rPr lang="ko-KR" altLang="en-US" dirty="0"/>
              <a:t> 내려 찍는다</a:t>
            </a:r>
            <a:endParaRPr lang="en-US" altLang="ko-KR" dirty="0"/>
          </a:p>
        </p:txBody>
      </p:sp>
    </p:spTree>
    <p:extLst>
      <p:ext uri="{BB962C8B-B14F-4D97-AF65-F5344CB8AC3E}">
        <p14:creationId xmlns:p14="http://schemas.microsoft.com/office/powerpoint/2010/main" val="3181754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1785202" y="789577"/>
            <a:ext cx="1576006" cy="22321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a:t>광폭화 상태</a:t>
            </a:r>
            <a:endParaRPr lang="ko-KR" altLang="en-US" dirty="0"/>
          </a:p>
        </p:txBody>
      </p:sp>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2" name="직사각형 21">
            <a:extLst>
              <a:ext uri="{FF2B5EF4-FFF2-40B4-BE49-F238E27FC236}">
                <a16:creationId xmlns:a16="http://schemas.microsoft.com/office/drawing/2014/main" id="{E5942204-A828-67E6-39D6-810BD052DC80}"/>
              </a:ext>
            </a:extLst>
          </p:cNvPr>
          <p:cNvSpPr/>
          <p:nvPr/>
        </p:nvSpPr>
        <p:spPr>
          <a:xfrm>
            <a:off x="1417724" y="3287998"/>
            <a:ext cx="1868259" cy="167576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일직선으로 빠르게 내려 찍은 후 양옆으로 검기를 날린다 </a:t>
            </a:r>
            <a:r>
              <a:rPr lang="en-US" altLang="ko-KR" dirty="0"/>
              <a:t>3</a:t>
            </a:r>
            <a:r>
              <a:rPr lang="ko-KR" altLang="en-US" dirty="0"/>
              <a:t>회 반복</a:t>
            </a:r>
            <a:endParaRPr lang="en-US" altLang="ko-KR" dirty="0"/>
          </a:p>
        </p:txBody>
      </p:sp>
      <p:sp>
        <p:nvSpPr>
          <p:cNvPr id="25" name="직사각형 24">
            <a:extLst>
              <a:ext uri="{FF2B5EF4-FFF2-40B4-BE49-F238E27FC236}">
                <a16:creationId xmlns:a16="http://schemas.microsoft.com/office/drawing/2014/main" id="{290B149E-412C-4244-CA9B-EFD0B9A6DF55}"/>
              </a:ext>
            </a:extLst>
          </p:cNvPr>
          <p:cNvSpPr/>
          <p:nvPr/>
        </p:nvSpPr>
        <p:spPr>
          <a:xfrm>
            <a:off x="3548853" y="1699616"/>
            <a:ext cx="2124091" cy="132214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err="1"/>
              <a:t>레이피어로</a:t>
            </a:r>
            <a:r>
              <a:rPr lang="ko-KR" altLang="en-US" dirty="0"/>
              <a:t> 빠르게 공격한다</a:t>
            </a:r>
            <a:endParaRPr lang="en-US" altLang="ko-KR" dirty="0"/>
          </a:p>
        </p:txBody>
      </p:sp>
      <p:pic>
        <p:nvPicPr>
          <p:cNvPr id="7" name="그림 6">
            <a:extLst>
              <a:ext uri="{FF2B5EF4-FFF2-40B4-BE49-F238E27FC236}">
                <a16:creationId xmlns:a16="http://schemas.microsoft.com/office/drawing/2014/main" id="{B0AEA1BD-8FDA-C7A1-926D-32B24B1688A0}"/>
              </a:ext>
            </a:extLst>
          </p:cNvPr>
          <p:cNvPicPr>
            <a:picLocks noChangeAspect="1"/>
          </p:cNvPicPr>
          <p:nvPr/>
        </p:nvPicPr>
        <p:blipFill>
          <a:blip r:embed="rId2"/>
          <a:stretch>
            <a:fillRect/>
          </a:stretch>
        </p:blipFill>
        <p:spPr>
          <a:xfrm>
            <a:off x="121427" y="764323"/>
            <a:ext cx="1663775" cy="1142941"/>
          </a:xfrm>
          <a:prstGeom prst="rect">
            <a:avLst/>
          </a:prstGeom>
        </p:spPr>
      </p:pic>
      <p:pic>
        <p:nvPicPr>
          <p:cNvPr id="10" name="그림 9">
            <a:extLst>
              <a:ext uri="{FF2B5EF4-FFF2-40B4-BE49-F238E27FC236}">
                <a16:creationId xmlns:a16="http://schemas.microsoft.com/office/drawing/2014/main" id="{A3288C41-E2E7-E0F5-CC0E-AF7170F89F10}"/>
              </a:ext>
            </a:extLst>
          </p:cNvPr>
          <p:cNvPicPr>
            <a:picLocks noChangeAspect="1"/>
          </p:cNvPicPr>
          <p:nvPr/>
        </p:nvPicPr>
        <p:blipFill>
          <a:blip r:embed="rId3"/>
          <a:stretch>
            <a:fillRect/>
          </a:stretch>
        </p:blipFill>
        <p:spPr>
          <a:xfrm>
            <a:off x="121427" y="1918298"/>
            <a:ext cx="1643075" cy="1103467"/>
          </a:xfrm>
          <a:prstGeom prst="rect">
            <a:avLst/>
          </a:prstGeom>
        </p:spPr>
      </p:pic>
      <p:pic>
        <p:nvPicPr>
          <p:cNvPr id="12" name="그림 11">
            <a:extLst>
              <a:ext uri="{FF2B5EF4-FFF2-40B4-BE49-F238E27FC236}">
                <a16:creationId xmlns:a16="http://schemas.microsoft.com/office/drawing/2014/main" id="{98D173FE-EF77-2819-90D2-0A0BE111A760}"/>
              </a:ext>
            </a:extLst>
          </p:cNvPr>
          <p:cNvPicPr>
            <a:picLocks noChangeAspect="1"/>
          </p:cNvPicPr>
          <p:nvPr/>
        </p:nvPicPr>
        <p:blipFill>
          <a:blip r:embed="rId4"/>
          <a:stretch>
            <a:fillRect/>
          </a:stretch>
        </p:blipFill>
        <p:spPr>
          <a:xfrm>
            <a:off x="3529635" y="789577"/>
            <a:ext cx="2147903" cy="900119"/>
          </a:xfrm>
          <a:prstGeom prst="rect">
            <a:avLst/>
          </a:prstGeom>
        </p:spPr>
      </p:pic>
      <p:pic>
        <p:nvPicPr>
          <p:cNvPr id="16" name="그림 15">
            <a:extLst>
              <a:ext uri="{FF2B5EF4-FFF2-40B4-BE49-F238E27FC236}">
                <a16:creationId xmlns:a16="http://schemas.microsoft.com/office/drawing/2014/main" id="{D1570C2F-3EBB-16B9-2B71-CAFC12F6E108}"/>
              </a:ext>
            </a:extLst>
          </p:cNvPr>
          <p:cNvPicPr>
            <a:picLocks noChangeAspect="1"/>
          </p:cNvPicPr>
          <p:nvPr/>
        </p:nvPicPr>
        <p:blipFill>
          <a:blip r:embed="rId5"/>
          <a:stretch>
            <a:fillRect/>
          </a:stretch>
        </p:blipFill>
        <p:spPr>
          <a:xfrm>
            <a:off x="149432" y="3287998"/>
            <a:ext cx="1265802" cy="1663627"/>
          </a:xfrm>
          <a:prstGeom prst="rect">
            <a:avLst/>
          </a:prstGeom>
        </p:spPr>
      </p:pic>
      <p:pic>
        <p:nvPicPr>
          <p:cNvPr id="18" name="그림 17">
            <a:extLst>
              <a:ext uri="{FF2B5EF4-FFF2-40B4-BE49-F238E27FC236}">
                <a16:creationId xmlns:a16="http://schemas.microsoft.com/office/drawing/2014/main" id="{C1B6A5EB-EE5C-3C1A-939B-2D87EF285CDD}"/>
              </a:ext>
            </a:extLst>
          </p:cNvPr>
          <p:cNvPicPr>
            <a:picLocks noChangeAspect="1"/>
          </p:cNvPicPr>
          <p:nvPr/>
        </p:nvPicPr>
        <p:blipFill>
          <a:blip r:embed="rId6"/>
          <a:stretch>
            <a:fillRect/>
          </a:stretch>
        </p:blipFill>
        <p:spPr>
          <a:xfrm>
            <a:off x="144837" y="4951625"/>
            <a:ext cx="3141145" cy="1687166"/>
          </a:xfrm>
          <a:prstGeom prst="rect">
            <a:avLst/>
          </a:prstGeom>
        </p:spPr>
      </p:pic>
      <p:pic>
        <p:nvPicPr>
          <p:cNvPr id="20" name="그림 19">
            <a:extLst>
              <a:ext uri="{FF2B5EF4-FFF2-40B4-BE49-F238E27FC236}">
                <a16:creationId xmlns:a16="http://schemas.microsoft.com/office/drawing/2014/main" id="{6C8F09F4-30BD-E906-8186-0276C85DCAF2}"/>
              </a:ext>
            </a:extLst>
          </p:cNvPr>
          <p:cNvPicPr>
            <a:picLocks noChangeAspect="1"/>
          </p:cNvPicPr>
          <p:nvPr/>
        </p:nvPicPr>
        <p:blipFill>
          <a:blip r:embed="rId7"/>
          <a:stretch>
            <a:fillRect/>
          </a:stretch>
        </p:blipFill>
        <p:spPr>
          <a:xfrm>
            <a:off x="5761162" y="789576"/>
            <a:ext cx="1383770" cy="2237233"/>
          </a:xfrm>
          <a:prstGeom prst="rect">
            <a:avLst/>
          </a:prstGeom>
        </p:spPr>
      </p:pic>
      <p:sp>
        <p:nvSpPr>
          <p:cNvPr id="23" name="직사각형 22">
            <a:extLst>
              <a:ext uri="{FF2B5EF4-FFF2-40B4-BE49-F238E27FC236}">
                <a16:creationId xmlns:a16="http://schemas.microsoft.com/office/drawing/2014/main" id="{DC02B1AB-568D-950F-9243-A1E62CD6624F}"/>
              </a:ext>
            </a:extLst>
          </p:cNvPr>
          <p:cNvSpPr/>
          <p:nvPr/>
        </p:nvSpPr>
        <p:spPr>
          <a:xfrm>
            <a:off x="7969061" y="784532"/>
            <a:ext cx="2743200" cy="22372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플레이어 방향으로 빠르게 내려 찍는다 </a:t>
            </a:r>
            <a:r>
              <a:rPr lang="en-US" altLang="ko-KR" dirty="0"/>
              <a:t>2</a:t>
            </a:r>
            <a:r>
              <a:rPr lang="ko-KR" altLang="en-US" dirty="0"/>
              <a:t>회 반복</a:t>
            </a:r>
            <a:endParaRPr lang="en-US" altLang="ko-KR" dirty="0"/>
          </a:p>
        </p:txBody>
      </p:sp>
      <p:pic>
        <p:nvPicPr>
          <p:cNvPr id="29" name="그림 28">
            <a:extLst>
              <a:ext uri="{FF2B5EF4-FFF2-40B4-BE49-F238E27FC236}">
                <a16:creationId xmlns:a16="http://schemas.microsoft.com/office/drawing/2014/main" id="{FE3C09A3-1189-01C9-54CC-77F7A476716D}"/>
              </a:ext>
            </a:extLst>
          </p:cNvPr>
          <p:cNvPicPr>
            <a:picLocks noChangeAspect="1"/>
          </p:cNvPicPr>
          <p:nvPr/>
        </p:nvPicPr>
        <p:blipFill>
          <a:blip r:embed="rId8"/>
          <a:stretch>
            <a:fillRect/>
          </a:stretch>
        </p:blipFill>
        <p:spPr>
          <a:xfrm>
            <a:off x="7144932" y="789576"/>
            <a:ext cx="824129" cy="2232189"/>
          </a:xfrm>
          <a:prstGeom prst="rect">
            <a:avLst/>
          </a:prstGeom>
        </p:spPr>
      </p:pic>
      <p:pic>
        <p:nvPicPr>
          <p:cNvPr id="35" name="그림 34">
            <a:extLst>
              <a:ext uri="{FF2B5EF4-FFF2-40B4-BE49-F238E27FC236}">
                <a16:creationId xmlns:a16="http://schemas.microsoft.com/office/drawing/2014/main" id="{382FA882-435F-AC56-9821-E831DAD1C8B7}"/>
              </a:ext>
            </a:extLst>
          </p:cNvPr>
          <p:cNvPicPr>
            <a:picLocks noChangeAspect="1"/>
          </p:cNvPicPr>
          <p:nvPr/>
        </p:nvPicPr>
        <p:blipFill>
          <a:blip r:embed="rId9"/>
          <a:stretch>
            <a:fillRect/>
          </a:stretch>
        </p:blipFill>
        <p:spPr>
          <a:xfrm>
            <a:off x="3529635" y="3287998"/>
            <a:ext cx="3375662" cy="1848519"/>
          </a:xfrm>
          <a:prstGeom prst="rect">
            <a:avLst/>
          </a:prstGeom>
        </p:spPr>
      </p:pic>
      <p:sp>
        <p:nvSpPr>
          <p:cNvPr id="36" name="직사각형 35">
            <a:extLst>
              <a:ext uri="{FF2B5EF4-FFF2-40B4-BE49-F238E27FC236}">
                <a16:creationId xmlns:a16="http://schemas.microsoft.com/office/drawing/2014/main" id="{F236D2EB-A856-18B0-0F91-F182098AE9D3}"/>
              </a:ext>
            </a:extLst>
          </p:cNvPr>
          <p:cNvSpPr/>
          <p:nvPr/>
        </p:nvSpPr>
        <p:spPr>
          <a:xfrm>
            <a:off x="3529633" y="5136517"/>
            <a:ext cx="3375661" cy="150055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구체 </a:t>
            </a:r>
            <a:r>
              <a:rPr lang="en-US" altLang="ko-KR" dirty="0"/>
              <a:t>3</a:t>
            </a:r>
            <a:r>
              <a:rPr lang="ko-KR" altLang="en-US" dirty="0"/>
              <a:t>개를 소환해 </a:t>
            </a:r>
            <a:r>
              <a:rPr lang="en-US" altLang="ko-KR" dirty="0"/>
              <a:t>1</a:t>
            </a:r>
            <a:r>
              <a:rPr lang="ko-KR" altLang="en-US" dirty="0"/>
              <a:t>회 공격한다</a:t>
            </a:r>
            <a:endParaRPr lang="en-US" altLang="ko-KR" dirty="0"/>
          </a:p>
        </p:txBody>
      </p:sp>
      <p:pic>
        <p:nvPicPr>
          <p:cNvPr id="38" name="그림 37">
            <a:extLst>
              <a:ext uri="{FF2B5EF4-FFF2-40B4-BE49-F238E27FC236}">
                <a16:creationId xmlns:a16="http://schemas.microsoft.com/office/drawing/2014/main" id="{0E6FA480-7521-7E76-2CA3-03F90656E956}"/>
              </a:ext>
            </a:extLst>
          </p:cNvPr>
          <p:cNvPicPr>
            <a:picLocks noChangeAspect="1"/>
          </p:cNvPicPr>
          <p:nvPr/>
        </p:nvPicPr>
        <p:blipFill>
          <a:blip r:embed="rId10"/>
          <a:stretch>
            <a:fillRect/>
          </a:stretch>
        </p:blipFill>
        <p:spPr>
          <a:xfrm>
            <a:off x="7880561" y="3282954"/>
            <a:ext cx="2184263" cy="1204921"/>
          </a:xfrm>
          <a:prstGeom prst="rect">
            <a:avLst/>
          </a:prstGeom>
        </p:spPr>
      </p:pic>
      <p:pic>
        <p:nvPicPr>
          <p:cNvPr id="40" name="그림 39">
            <a:extLst>
              <a:ext uri="{FF2B5EF4-FFF2-40B4-BE49-F238E27FC236}">
                <a16:creationId xmlns:a16="http://schemas.microsoft.com/office/drawing/2014/main" id="{E7CF083C-865E-0D5C-17BC-EBFE1845039B}"/>
              </a:ext>
            </a:extLst>
          </p:cNvPr>
          <p:cNvPicPr>
            <a:picLocks noChangeAspect="1"/>
          </p:cNvPicPr>
          <p:nvPr/>
        </p:nvPicPr>
        <p:blipFill>
          <a:blip r:embed="rId11"/>
          <a:stretch>
            <a:fillRect/>
          </a:stretch>
        </p:blipFill>
        <p:spPr>
          <a:xfrm>
            <a:off x="7056643" y="3287998"/>
            <a:ext cx="823919" cy="1204921"/>
          </a:xfrm>
          <a:prstGeom prst="rect">
            <a:avLst/>
          </a:prstGeom>
        </p:spPr>
      </p:pic>
      <p:sp>
        <p:nvSpPr>
          <p:cNvPr id="41" name="직사각형 40">
            <a:extLst>
              <a:ext uri="{FF2B5EF4-FFF2-40B4-BE49-F238E27FC236}">
                <a16:creationId xmlns:a16="http://schemas.microsoft.com/office/drawing/2014/main" id="{C3E35C23-D200-6970-6E83-82EBAABD3F84}"/>
              </a:ext>
            </a:extLst>
          </p:cNvPr>
          <p:cNvSpPr/>
          <p:nvPr/>
        </p:nvSpPr>
        <p:spPr>
          <a:xfrm>
            <a:off x="10064825" y="3282954"/>
            <a:ext cx="2127176" cy="269944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순간이동 후 빠르게 찌른다 </a:t>
            </a:r>
            <a:r>
              <a:rPr lang="en-US" altLang="ko-KR" dirty="0"/>
              <a:t>2</a:t>
            </a:r>
            <a:r>
              <a:rPr lang="ko-KR" altLang="en-US" dirty="0"/>
              <a:t>회 반복 후 전체 공격</a:t>
            </a:r>
            <a:endParaRPr lang="en-US" altLang="ko-KR" dirty="0"/>
          </a:p>
        </p:txBody>
      </p:sp>
      <p:pic>
        <p:nvPicPr>
          <p:cNvPr id="43" name="그림 42">
            <a:extLst>
              <a:ext uri="{FF2B5EF4-FFF2-40B4-BE49-F238E27FC236}">
                <a16:creationId xmlns:a16="http://schemas.microsoft.com/office/drawing/2014/main" id="{83B27A6C-86A9-27F8-1330-BBAC14AE9C10}"/>
              </a:ext>
            </a:extLst>
          </p:cNvPr>
          <p:cNvPicPr>
            <a:picLocks noChangeAspect="1"/>
          </p:cNvPicPr>
          <p:nvPr/>
        </p:nvPicPr>
        <p:blipFill>
          <a:blip r:embed="rId12"/>
          <a:stretch>
            <a:fillRect/>
          </a:stretch>
        </p:blipFill>
        <p:spPr>
          <a:xfrm>
            <a:off x="7056640" y="4497963"/>
            <a:ext cx="3008184" cy="1484436"/>
          </a:xfrm>
          <a:prstGeom prst="rect">
            <a:avLst/>
          </a:prstGeom>
        </p:spPr>
      </p:pic>
    </p:spTree>
    <p:extLst>
      <p:ext uri="{BB962C8B-B14F-4D97-AF65-F5344CB8AC3E}">
        <p14:creationId xmlns:p14="http://schemas.microsoft.com/office/powerpoint/2010/main" val="4187300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88CCD9E-87D1-A926-8632-213D09D5AA32}"/>
              </a:ext>
            </a:extLst>
          </p:cNvPr>
          <p:cNvPicPr>
            <a:picLocks noChangeAspect="1"/>
          </p:cNvPicPr>
          <p:nvPr/>
        </p:nvPicPr>
        <p:blipFill>
          <a:blip r:embed="rId2"/>
          <a:stretch>
            <a:fillRect/>
          </a:stretch>
        </p:blipFill>
        <p:spPr>
          <a:xfrm>
            <a:off x="341044" y="1239576"/>
            <a:ext cx="5246255" cy="592719"/>
          </a:xfrm>
          <a:prstGeom prst="rect">
            <a:avLst/>
          </a:prstGeom>
        </p:spPr>
      </p:pic>
      <p:pic>
        <p:nvPicPr>
          <p:cNvPr id="7" name="그림 6">
            <a:extLst>
              <a:ext uri="{FF2B5EF4-FFF2-40B4-BE49-F238E27FC236}">
                <a16:creationId xmlns:a16="http://schemas.microsoft.com/office/drawing/2014/main" id="{264D1BFC-BFC5-904A-11E3-05F7BC391B02}"/>
              </a:ext>
            </a:extLst>
          </p:cNvPr>
          <p:cNvPicPr>
            <a:picLocks noChangeAspect="1"/>
          </p:cNvPicPr>
          <p:nvPr/>
        </p:nvPicPr>
        <p:blipFill>
          <a:blip r:embed="rId3"/>
          <a:stretch>
            <a:fillRect/>
          </a:stretch>
        </p:blipFill>
        <p:spPr>
          <a:xfrm>
            <a:off x="341043" y="1832295"/>
            <a:ext cx="2830301" cy="2203677"/>
          </a:xfrm>
          <a:prstGeom prst="rect">
            <a:avLst/>
          </a:prstGeom>
        </p:spPr>
      </p:pic>
      <p:sp>
        <p:nvSpPr>
          <p:cNvPr id="8" name="TextBox 7">
            <a:extLst>
              <a:ext uri="{FF2B5EF4-FFF2-40B4-BE49-F238E27FC236}">
                <a16:creationId xmlns:a16="http://schemas.microsoft.com/office/drawing/2014/main" id="{C1A5E975-EBBC-BA70-200D-F7D4894EA531}"/>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9" name="TextBox 8">
            <a:extLst>
              <a:ext uri="{FF2B5EF4-FFF2-40B4-BE49-F238E27FC236}">
                <a16:creationId xmlns:a16="http://schemas.microsoft.com/office/drawing/2014/main" id="{9EE99BCC-DC92-9335-8286-56AEAAB2557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0" name="직사각형 9">
            <a:extLst>
              <a:ext uri="{FF2B5EF4-FFF2-40B4-BE49-F238E27FC236}">
                <a16:creationId xmlns:a16="http://schemas.microsoft.com/office/drawing/2014/main" id="{0589CA34-64ED-49C3-C20B-20096F319FA0}"/>
              </a:ext>
            </a:extLst>
          </p:cNvPr>
          <p:cNvSpPr/>
          <p:nvPr/>
        </p:nvSpPr>
        <p:spPr>
          <a:xfrm>
            <a:off x="3171344" y="1832295"/>
            <a:ext cx="2415955" cy="220367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endParaRPr lang="en-US" altLang="ko-KR" dirty="0"/>
          </a:p>
          <a:p>
            <a:pPr algn="ctr"/>
            <a:r>
              <a:rPr lang="ko-KR" altLang="en-US" dirty="0"/>
              <a:t>양 옆 무작위 위치로 순간이동해 좌우 전체범위 돌진 그 후 지나온 자리에 추가타가 생긴다</a:t>
            </a:r>
            <a:endParaRPr lang="en-US" altLang="ko-KR" dirty="0"/>
          </a:p>
        </p:txBody>
      </p:sp>
    </p:spTree>
    <p:extLst>
      <p:ext uri="{BB962C8B-B14F-4D97-AF65-F5344CB8AC3E}">
        <p14:creationId xmlns:p14="http://schemas.microsoft.com/office/powerpoint/2010/main" val="88425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pic>
        <p:nvPicPr>
          <p:cNvPr id="5" name="그림 4">
            <a:extLst>
              <a:ext uri="{FF2B5EF4-FFF2-40B4-BE49-F238E27FC236}">
                <a16:creationId xmlns:a16="http://schemas.microsoft.com/office/drawing/2014/main" id="{5509A78D-6B83-7634-0845-8908ED3416B4}"/>
              </a:ext>
            </a:extLst>
          </p:cNvPr>
          <p:cNvPicPr>
            <a:picLocks noChangeAspect="1"/>
          </p:cNvPicPr>
          <p:nvPr/>
        </p:nvPicPr>
        <p:blipFill>
          <a:blip r:embed="rId2"/>
          <a:stretch>
            <a:fillRect/>
          </a:stretch>
        </p:blipFill>
        <p:spPr>
          <a:xfrm>
            <a:off x="398900" y="858235"/>
            <a:ext cx="4663108" cy="2667362"/>
          </a:xfrm>
          <a:prstGeom prst="rect">
            <a:avLst/>
          </a:prstGeom>
        </p:spPr>
      </p:pic>
      <p:sp>
        <p:nvSpPr>
          <p:cNvPr id="6" name="직사각형 5">
            <a:extLst>
              <a:ext uri="{FF2B5EF4-FFF2-40B4-BE49-F238E27FC236}">
                <a16:creationId xmlns:a16="http://schemas.microsoft.com/office/drawing/2014/main" id="{6708A745-C4AD-030A-26A8-F20D0625359D}"/>
              </a:ext>
            </a:extLst>
          </p:cNvPr>
          <p:cNvSpPr/>
          <p:nvPr/>
        </p:nvSpPr>
        <p:spPr>
          <a:xfrm>
            <a:off x="5136596" y="858235"/>
            <a:ext cx="6719919" cy="266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프로그램 </a:t>
            </a:r>
            <a:r>
              <a:rPr lang="ko-KR" altLang="en-US" dirty="0" err="1"/>
              <a:t>실행시</a:t>
            </a:r>
            <a:r>
              <a:rPr lang="ko-KR" altLang="en-US" dirty="0"/>
              <a:t> 메인 로고가 표시되고 메인 타이틀 이미지로</a:t>
            </a:r>
            <a:endParaRPr lang="en-US" altLang="ko-KR" dirty="0"/>
          </a:p>
          <a:p>
            <a:pPr algn="ctr"/>
            <a:r>
              <a:rPr lang="ko-KR" altLang="en-US" dirty="0"/>
              <a:t>넘어간다 키를 </a:t>
            </a:r>
            <a:r>
              <a:rPr lang="ko-KR" altLang="en-US" dirty="0" err="1"/>
              <a:t>누를경우</a:t>
            </a:r>
            <a:r>
              <a:rPr lang="ko-KR" altLang="en-US" dirty="0"/>
              <a:t> 게임 시작 오프닝이 진행 된다</a:t>
            </a:r>
          </a:p>
        </p:txBody>
      </p:sp>
      <p:pic>
        <p:nvPicPr>
          <p:cNvPr id="8" name="그림 7">
            <a:extLst>
              <a:ext uri="{FF2B5EF4-FFF2-40B4-BE49-F238E27FC236}">
                <a16:creationId xmlns:a16="http://schemas.microsoft.com/office/drawing/2014/main" id="{1EEA1036-0EC2-0F98-7E83-137744662928}"/>
              </a:ext>
            </a:extLst>
          </p:cNvPr>
          <p:cNvPicPr>
            <a:picLocks noChangeAspect="1"/>
          </p:cNvPicPr>
          <p:nvPr/>
        </p:nvPicPr>
        <p:blipFill>
          <a:blip r:embed="rId3"/>
          <a:stretch>
            <a:fillRect/>
          </a:stretch>
        </p:blipFill>
        <p:spPr>
          <a:xfrm>
            <a:off x="7193407" y="3805418"/>
            <a:ext cx="4663108" cy="2622998"/>
          </a:xfrm>
          <a:prstGeom prst="rect">
            <a:avLst/>
          </a:prstGeom>
        </p:spPr>
      </p:pic>
      <p:sp>
        <p:nvSpPr>
          <p:cNvPr id="9" name="직사각형 8">
            <a:extLst>
              <a:ext uri="{FF2B5EF4-FFF2-40B4-BE49-F238E27FC236}">
                <a16:creationId xmlns:a16="http://schemas.microsoft.com/office/drawing/2014/main" id="{611138E5-04C0-CE39-C5FA-E003D50DF970}"/>
              </a:ext>
            </a:extLst>
          </p:cNvPr>
          <p:cNvSpPr/>
          <p:nvPr/>
        </p:nvSpPr>
        <p:spPr>
          <a:xfrm>
            <a:off x="398900" y="3805418"/>
            <a:ext cx="6695371" cy="262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튜토리얼겸</a:t>
            </a:r>
            <a:r>
              <a:rPr lang="ko-KR" altLang="en-US" dirty="0"/>
              <a:t> 기본 오프닝이 진행된다 간단한 키와 시스템 설명을</a:t>
            </a:r>
            <a:endParaRPr lang="en-US" altLang="ko-KR" dirty="0"/>
          </a:p>
          <a:p>
            <a:pPr algn="ctr"/>
            <a:r>
              <a:rPr lang="ko-KR" altLang="en-US" dirty="0"/>
              <a:t>진행한 뒤 튜토리얼 </a:t>
            </a:r>
            <a:r>
              <a:rPr lang="ko-KR" altLang="en-US" dirty="0" err="1"/>
              <a:t>중간보스인</a:t>
            </a:r>
            <a:r>
              <a:rPr lang="ko-KR" altLang="en-US" dirty="0"/>
              <a:t> </a:t>
            </a:r>
            <a:r>
              <a:rPr lang="ko-KR" altLang="en-US" dirty="0" err="1"/>
              <a:t>오우거를</a:t>
            </a:r>
            <a:r>
              <a:rPr lang="ko-KR" altLang="en-US" dirty="0"/>
              <a:t> 상대한다</a:t>
            </a:r>
            <a:r>
              <a:rPr lang="en-US" altLang="ko-KR" dirty="0"/>
              <a:t>,</a:t>
            </a:r>
          </a:p>
          <a:p>
            <a:pPr algn="ctr"/>
            <a:r>
              <a:rPr lang="ko-KR" altLang="en-US" dirty="0" err="1"/>
              <a:t>오우거를</a:t>
            </a:r>
            <a:r>
              <a:rPr lang="ko-KR" altLang="en-US" dirty="0"/>
              <a:t> 해치울 경우 초대 용사가 날아와 전멸시키는 연출이 진행된다 그 후 대기실로 이동</a:t>
            </a:r>
          </a:p>
        </p:txBody>
      </p:sp>
    </p:spTree>
    <p:extLst>
      <p:ext uri="{BB962C8B-B14F-4D97-AF65-F5344CB8AC3E}">
        <p14:creationId xmlns:p14="http://schemas.microsoft.com/office/powerpoint/2010/main" val="666938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p>
        </p:txBody>
      </p:sp>
      <p:pic>
        <p:nvPicPr>
          <p:cNvPr id="3" name="그림 2">
            <a:extLst>
              <a:ext uri="{FF2B5EF4-FFF2-40B4-BE49-F238E27FC236}">
                <a16:creationId xmlns:a16="http://schemas.microsoft.com/office/drawing/2014/main" id="{4F7D0F79-1559-AA3F-8A0B-2CFC44A1657B}"/>
              </a:ext>
            </a:extLst>
          </p:cNvPr>
          <p:cNvPicPr>
            <a:picLocks noChangeAspect="1"/>
          </p:cNvPicPr>
          <p:nvPr/>
        </p:nvPicPr>
        <p:blipFill>
          <a:blip r:embed="rId2"/>
          <a:stretch>
            <a:fillRect/>
          </a:stretch>
        </p:blipFill>
        <p:spPr>
          <a:xfrm>
            <a:off x="398900" y="797799"/>
            <a:ext cx="4500996" cy="2514741"/>
          </a:xfrm>
          <a:prstGeom prst="rect">
            <a:avLst/>
          </a:prstGeom>
        </p:spPr>
      </p:pic>
      <p:pic>
        <p:nvPicPr>
          <p:cNvPr id="6" name="그림 5">
            <a:extLst>
              <a:ext uri="{FF2B5EF4-FFF2-40B4-BE49-F238E27FC236}">
                <a16:creationId xmlns:a16="http://schemas.microsoft.com/office/drawing/2014/main" id="{BF54B62B-E247-1CA8-52A8-96D2D680F6EE}"/>
              </a:ext>
            </a:extLst>
          </p:cNvPr>
          <p:cNvPicPr>
            <a:picLocks noChangeAspect="1"/>
          </p:cNvPicPr>
          <p:nvPr/>
        </p:nvPicPr>
        <p:blipFill>
          <a:blip r:embed="rId3"/>
          <a:stretch>
            <a:fillRect/>
          </a:stretch>
        </p:blipFill>
        <p:spPr>
          <a:xfrm>
            <a:off x="6438495" y="1955548"/>
            <a:ext cx="5563382" cy="3111797"/>
          </a:xfrm>
          <a:prstGeom prst="rect">
            <a:avLst/>
          </a:prstGeom>
        </p:spPr>
      </p:pic>
      <p:pic>
        <p:nvPicPr>
          <p:cNvPr id="8" name="그림 7">
            <a:extLst>
              <a:ext uri="{FF2B5EF4-FFF2-40B4-BE49-F238E27FC236}">
                <a16:creationId xmlns:a16="http://schemas.microsoft.com/office/drawing/2014/main" id="{2AEC2EBA-8261-80EB-73E3-82A505693F9F}"/>
              </a:ext>
            </a:extLst>
          </p:cNvPr>
          <p:cNvPicPr>
            <a:picLocks noChangeAspect="1"/>
          </p:cNvPicPr>
          <p:nvPr/>
        </p:nvPicPr>
        <p:blipFill>
          <a:blip r:embed="rId4"/>
          <a:stretch>
            <a:fillRect/>
          </a:stretch>
        </p:blipFill>
        <p:spPr>
          <a:xfrm>
            <a:off x="398900" y="4123482"/>
            <a:ext cx="4500996" cy="2513589"/>
          </a:xfrm>
          <a:prstGeom prst="rect">
            <a:avLst/>
          </a:prstGeom>
        </p:spPr>
      </p:pic>
      <p:cxnSp>
        <p:nvCxnSpPr>
          <p:cNvPr id="2" name="직선 화살표 연결선 1">
            <a:extLst>
              <a:ext uri="{FF2B5EF4-FFF2-40B4-BE49-F238E27FC236}">
                <a16:creationId xmlns:a16="http://schemas.microsoft.com/office/drawing/2014/main" id="{2B953DB0-E3F9-7481-E342-0608C8507D59}"/>
              </a:ext>
            </a:extLst>
          </p:cNvPr>
          <p:cNvCxnSpPr>
            <a:cxnSpLocks/>
          </p:cNvCxnSpPr>
          <p:nvPr/>
        </p:nvCxnSpPr>
        <p:spPr>
          <a:xfrm>
            <a:off x="5325953" y="2778135"/>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99B00437-6D8F-6165-64CB-4D12E2235FE9}"/>
              </a:ext>
            </a:extLst>
          </p:cNvPr>
          <p:cNvCxnSpPr>
            <a:cxnSpLocks/>
          </p:cNvCxnSpPr>
          <p:nvPr/>
        </p:nvCxnSpPr>
        <p:spPr>
          <a:xfrm flipH="1">
            <a:off x="5325953" y="4521301"/>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499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9524E1A-0CBA-70C1-14DA-1942CAE945DE}"/>
              </a:ext>
            </a:extLst>
          </p:cNvPr>
          <p:cNvPicPr>
            <a:picLocks noChangeAspect="1"/>
          </p:cNvPicPr>
          <p:nvPr/>
        </p:nvPicPr>
        <p:blipFill>
          <a:blip r:embed="rId2"/>
          <a:stretch>
            <a:fillRect/>
          </a:stretch>
        </p:blipFill>
        <p:spPr>
          <a:xfrm>
            <a:off x="65833" y="51916"/>
            <a:ext cx="12060333" cy="6754168"/>
          </a:xfrm>
          <a:prstGeom prst="rect">
            <a:avLst/>
          </a:prstGeom>
        </p:spPr>
      </p:pic>
    </p:spTree>
    <p:extLst>
      <p:ext uri="{BB962C8B-B14F-4D97-AF65-F5344CB8AC3E}">
        <p14:creationId xmlns:p14="http://schemas.microsoft.com/office/powerpoint/2010/main" val="3218571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3" name="직사각형 2">
            <a:extLst>
              <a:ext uri="{FF2B5EF4-FFF2-40B4-BE49-F238E27FC236}">
                <a16:creationId xmlns:a16="http://schemas.microsoft.com/office/drawing/2014/main" id="{87905295-041A-20FE-7710-9F3A05F7BB92}"/>
              </a:ext>
            </a:extLst>
          </p:cNvPr>
          <p:cNvSpPr/>
          <p:nvPr/>
        </p:nvSpPr>
        <p:spPr>
          <a:xfrm>
            <a:off x="398900" y="797799"/>
            <a:ext cx="11568080" cy="5927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미정</a:t>
            </a:r>
            <a:r>
              <a:rPr lang="en-US" altLang="ko-KR" dirty="0"/>
              <a:t>, </a:t>
            </a:r>
            <a:r>
              <a:rPr lang="ko-KR" altLang="en-US" dirty="0"/>
              <a:t>다른 모든 기능이 기간내에 완성되고 시간 남으면 만들 예정</a:t>
            </a:r>
            <a:r>
              <a:rPr lang="en-US" altLang="ko-KR" dirty="0"/>
              <a:t>, </a:t>
            </a:r>
            <a:r>
              <a:rPr lang="ko-KR" altLang="en-US" dirty="0"/>
              <a:t>만들 경우 보스전만 구현</a:t>
            </a:r>
          </a:p>
        </p:txBody>
      </p:sp>
    </p:spTree>
    <p:extLst>
      <p:ext uri="{BB962C8B-B14F-4D97-AF65-F5344CB8AC3E}">
        <p14:creationId xmlns:p14="http://schemas.microsoft.com/office/powerpoint/2010/main" val="388240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
        <p:nvSpPr>
          <p:cNvPr id="2" name="직사각형 1">
            <a:extLst>
              <a:ext uri="{FF2B5EF4-FFF2-40B4-BE49-F238E27FC236}">
                <a16:creationId xmlns:a16="http://schemas.microsoft.com/office/drawing/2014/main" id="{7AB91CE1-FB63-0B2B-8C1C-E40A37160443}"/>
              </a:ext>
            </a:extLst>
          </p:cNvPr>
          <p:cNvSpPr/>
          <p:nvPr/>
        </p:nvSpPr>
        <p:spPr>
          <a:xfrm>
            <a:off x="9178776" y="5065551"/>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상점 확률</a:t>
            </a:r>
            <a:endParaRPr lang="en-US" altLang="ko-KR" sz="1600" dirty="0"/>
          </a:p>
          <a:p>
            <a:pPr algn="ctr"/>
            <a:endParaRPr lang="en-US" altLang="ko-KR" sz="1600" dirty="0"/>
          </a:p>
          <a:p>
            <a:pPr algn="ctr"/>
            <a:r>
              <a:rPr lang="ko-KR" altLang="en-US" sz="1600" dirty="0"/>
              <a:t>레전더리 </a:t>
            </a:r>
            <a:r>
              <a:rPr lang="en-US" altLang="ko-KR" sz="1600" dirty="0"/>
              <a:t>: 100%</a:t>
            </a:r>
          </a:p>
        </p:txBody>
      </p:sp>
      <p:sp>
        <p:nvSpPr>
          <p:cNvPr id="5" name="직사각형 4">
            <a:extLst>
              <a:ext uri="{FF2B5EF4-FFF2-40B4-BE49-F238E27FC236}">
                <a16:creationId xmlns:a16="http://schemas.microsoft.com/office/drawing/2014/main" id="{94D443E7-68C1-B05C-63C3-EEE84E801DD4}"/>
              </a:ext>
            </a:extLst>
          </p:cNvPr>
          <p:cNvSpPr/>
          <p:nvPr/>
        </p:nvSpPr>
        <p:spPr>
          <a:xfrm>
            <a:off x="5063929" y="1580753"/>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시연회용 레전더리 머리 확정 획득</a:t>
            </a:r>
          </a:p>
        </p:txBody>
      </p:sp>
      <p:sp>
        <p:nvSpPr>
          <p:cNvPr id="10" name="직사각형 9">
            <a:extLst>
              <a:ext uri="{FF2B5EF4-FFF2-40B4-BE49-F238E27FC236}">
                <a16:creationId xmlns:a16="http://schemas.microsoft.com/office/drawing/2014/main" id="{6BB91B50-BDF5-F08D-5BFC-0ED5DFBCB081}"/>
              </a:ext>
            </a:extLst>
          </p:cNvPr>
          <p:cNvSpPr/>
          <p:nvPr/>
        </p:nvSpPr>
        <p:spPr>
          <a:xfrm>
            <a:off x="166285" y="2173742"/>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체력 </a:t>
            </a:r>
            <a:r>
              <a:rPr lang="en-US" altLang="ko-KR" sz="1600" dirty="0"/>
              <a:t>150 </a:t>
            </a:r>
            <a:r>
              <a:rPr lang="ko-KR" altLang="en-US" sz="1600" dirty="0"/>
              <a:t>회복</a:t>
            </a:r>
          </a:p>
        </p:txBody>
      </p:sp>
      <p:sp>
        <p:nvSpPr>
          <p:cNvPr id="12" name="직사각형 11">
            <a:extLst>
              <a:ext uri="{FF2B5EF4-FFF2-40B4-BE49-F238E27FC236}">
                <a16:creationId xmlns:a16="http://schemas.microsoft.com/office/drawing/2014/main" id="{F760C586-E359-7589-61C6-6DDFCB685DC3}"/>
              </a:ext>
            </a:extLst>
          </p:cNvPr>
          <p:cNvSpPr/>
          <p:nvPr/>
        </p:nvSpPr>
        <p:spPr>
          <a:xfrm>
            <a:off x="9178776" y="-11966"/>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오브 확률</a:t>
            </a:r>
            <a:endParaRPr lang="en-US" altLang="ko-KR" sz="1600" dirty="0"/>
          </a:p>
          <a:p>
            <a:pPr algn="ctr"/>
            <a:endParaRPr lang="en-US" altLang="ko-KR" sz="1600" dirty="0"/>
          </a:p>
          <a:p>
            <a:pPr algn="ctr"/>
            <a:r>
              <a:rPr lang="ko-KR" altLang="en-US" sz="1600" dirty="0"/>
              <a:t>레전더리 </a:t>
            </a:r>
            <a:r>
              <a:rPr lang="en-US" altLang="ko-KR" sz="1600" dirty="0"/>
              <a:t>: 100%</a:t>
            </a:r>
          </a:p>
        </p:txBody>
      </p:sp>
    </p:spTree>
    <p:extLst>
      <p:ext uri="{BB962C8B-B14F-4D97-AF65-F5344CB8AC3E}">
        <p14:creationId xmlns:p14="http://schemas.microsoft.com/office/powerpoint/2010/main" val="964962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056183" y="853029"/>
            <a:ext cx="8910797"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초대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292DE9B9-BF56-2B8C-92E3-2DA64031453B}"/>
              </a:ext>
            </a:extLst>
          </p:cNvPr>
          <p:cNvPicPr>
            <a:picLocks noChangeAspect="1"/>
          </p:cNvPicPr>
          <p:nvPr/>
        </p:nvPicPr>
        <p:blipFill>
          <a:blip r:embed="rId2"/>
          <a:stretch>
            <a:fillRect/>
          </a:stretch>
        </p:blipFill>
        <p:spPr>
          <a:xfrm>
            <a:off x="398900" y="853029"/>
            <a:ext cx="2657283" cy="2943293"/>
          </a:xfrm>
          <a:prstGeom prst="rect">
            <a:avLst/>
          </a:prstGeom>
        </p:spPr>
      </p:pic>
      <p:sp>
        <p:nvSpPr>
          <p:cNvPr id="3" name="TextBox 2">
            <a:extLst>
              <a:ext uri="{FF2B5EF4-FFF2-40B4-BE49-F238E27FC236}">
                <a16:creationId xmlns:a16="http://schemas.microsoft.com/office/drawing/2014/main" id="{FA3C2E3A-5916-5398-EE15-46ECC26E9D82}"/>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818353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EACA94EB-D054-C8E3-2ABC-D8B2A68D1569}"/>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74859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29FCF383-5EFE-8906-33CD-65EA3B8CE33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136724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표 7">
            <a:extLst>
              <a:ext uri="{FF2B5EF4-FFF2-40B4-BE49-F238E27FC236}">
                <a16:creationId xmlns:a16="http://schemas.microsoft.com/office/drawing/2014/main" id="{133283E5-0228-10AF-FF70-BD4E1B482424}"/>
              </a:ext>
            </a:extLst>
          </p:cNvPr>
          <p:cNvGraphicFramePr>
            <a:graphicFrameLocks noGrp="1"/>
          </p:cNvGraphicFramePr>
          <p:nvPr>
            <p:extLst>
              <p:ext uri="{D42A27DB-BD31-4B8C-83A1-F6EECF244321}">
                <p14:modId xmlns:p14="http://schemas.microsoft.com/office/powerpoint/2010/main" val="525367497"/>
              </p:ext>
            </p:extLst>
          </p:nvPr>
        </p:nvGraphicFramePr>
        <p:xfrm>
          <a:off x="2725529" y="756744"/>
          <a:ext cx="6493700" cy="5344512"/>
        </p:xfrm>
        <a:graphic>
          <a:graphicData uri="http://schemas.openxmlformats.org/drawingml/2006/table">
            <a:tbl>
              <a:tblPr firstRow="1" bandRow="1">
                <a:tableStyleId>{5940675A-B579-460E-94D1-54222C63F5DA}</a:tableStyleId>
              </a:tblPr>
              <a:tblGrid>
                <a:gridCol w="649370">
                  <a:extLst>
                    <a:ext uri="{9D8B030D-6E8A-4147-A177-3AD203B41FA5}">
                      <a16:colId xmlns:a16="http://schemas.microsoft.com/office/drawing/2014/main" val="1276841474"/>
                    </a:ext>
                  </a:extLst>
                </a:gridCol>
                <a:gridCol w="649370">
                  <a:extLst>
                    <a:ext uri="{9D8B030D-6E8A-4147-A177-3AD203B41FA5}">
                      <a16:colId xmlns:a16="http://schemas.microsoft.com/office/drawing/2014/main" val="1213989283"/>
                    </a:ext>
                  </a:extLst>
                </a:gridCol>
                <a:gridCol w="649370">
                  <a:extLst>
                    <a:ext uri="{9D8B030D-6E8A-4147-A177-3AD203B41FA5}">
                      <a16:colId xmlns:a16="http://schemas.microsoft.com/office/drawing/2014/main" val="1695652682"/>
                    </a:ext>
                  </a:extLst>
                </a:gridCol>
                <a:gridCol w="649370">
                  <a:extLst>
                    <a:ext uri="{9D8B030D-6E8A-4147-A177-3AD203B41FA5}">
                      <a16:colId xmlns:a16="http://schemas.microsoft.com/office/drawing/2014/main" val="11763555"/>
                    </a:ext>
                  </a:extLst>
                </a:gridCol>
                <a:gridCol w="649370">
                  <a:extLst>
                    <a:ext uri="{9D8B030D-6E8A-4147-A177-3AD203B41FA5}">
                      <a16:colId xmlns:a16="http://schemas.microsoft.com/office/drawing/2014/main" val="3773929997"/>
                    </a:ext>
                  </a:extLst>
                </a:gridCol>
                <a:gridCol w="649370">
                  <a:extLst>
                    <a:ext uri="{9D8B030D-6E8A-4147-A177-3AD203B41FA5}">
                      <a16:colId xmlns:a16="http://schemas.microsoft.com/office/drawing/2014/main" val="2156189283"/>
                    </a:ext>
                  </a:extLst>
                </a:gridCol>
                <a:gridCol w="649370">
                  <a:extLst>
                    <a:ext uri="{9D8B030D-6E8A-4147-A177-3AD203B41FA5}">
                      <a16:colId xmlns:a16="http://schemas.microsoft.com/office/drawing/2014/main" val="1685044663"/>
                    </a:ext>
                  </a:extLst>
                </a:gridCol>
                <a:gridCol w="649370">
                  <a:extLst>
                    <a:ext uri="{9D8B030D-6E8A-4147-A177-3AD203B41FA5}">
                      <a16:colId xmlns:a16="http://schemas.microsoft.com/office/drawing/2014/main" val="977799296"/>
                    </a:ext>
                  </a:extLst>
                </a:gridCol>
                <a:gridCol w="649370">
                  <a:extLst>
                    <a:ext uri="{9D8B030D-6E8A-4147-A177-3AD203B41FA5}">
                      <a16:colId xmlns:a16="http://schemas.microsoft.com/office/drawing/2014/main" val="3577585067"/>
                    </a:ext>
                  </a:extLst>
                </a:gridCol>
                <a:gridCol w="649370">
                  <a:extLst>
                    <a:ext uri="{9D8B030D-6E8A-4147-A177-3AD203B41FA5}">
                      <a16:colId xmlns:a16="http://schemas.microsoft.com/office/drawing/2014/main" val="1076666438"/>
                    </a:ext>
                  </a:extLst>
                </a:gridCol>
              </a:tblGrid>
              <a:tr h="668064">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1329060944"/>
                  </a:ext>
                </a:extLst>
              </a:tr>
              <a:tr h="668064">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140135745"/>
                  </a:ext>
                </a:extLst>
              </a:tr>
              <a:tr h="668064">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1512205907"/>
                  </a:ext>
                </a:extLst>
              </a:tr>
              <a:tr h="668064">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753041404"/>
                  </a:ext>
                </a:extLst>
              </a:tr>
              <a:tr h="668064">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4097867530"/>
                  </a:ext>
                </a:extLst>
              </a:tr>
              <a:tr h="668064">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extLst>
                  <a:ext uri="{0D108BD9-81ED-4DB2-BD59-A6C34878D82A}">
                    <a16:rowId xmlns:a16="http://schemas.microsoft.com/office/drawing/2014/main" val="2283262317"/>
                  </a:ext>
                </a:extLst>
              </a:tr>
              <a:tr h="668064">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tc>
                  <a:txBody>
                    <a:bodyPr/>
                    <a:lstStyle/>
                    <a:p>
                      <a:pPr latinLnBrk="1"/>
                      <a:endParaRPr lang="ko-KR" altLang="en-US"/>
                    </a:p>
                  </a:txBody>
                  <a:tcPr/>
                </a:tc>
                <a:extLst>
                  <a:ext uri="{0D108BD9-81ED-4DB2-BD59-A6C34878D82A}">
                    <a16:rowId xmlns:a16="http://schemas.microsoft.com/office/drawing/2014/main" val="2647129460"/>
                  </a:ext>
                </a:extLst>
              </a:tr>
              <a:tr h="668064">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a:p>
                  </a:txBody>
                  <a:tcPr/>
                </a:tc>
                <a:tc>
                  <a:txBody>
                    <a:bodyPr/>
                    <a:lstStyle/>
                    <a:p>
                      <a:pPr latinLnBrk="1"/>
                      <a:endParaRPr lang="ko-KR" altLang="en-US" dirty="0"/>
                    </a:p>
                  </a:txBody>
                  <a:tcPr/>
                </a:tc>
                <a:extLst>
                  <a:ext uri="{0D108BD9-81ED-4DB2-BD59-A6C34878D82A}">
                    <a16:rowId xmlns:a16="http://schemas.microsoft.com/office/drawing/2014/main" val="1164813051"/>
                  </a:ext>
                </a:extLst>
              </a:tr>
            </a:tbl>
          </a:graphicData>
        </a:graphic>
      </p:graphicFrame>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p>
        </p:txBody>
      </p:sp>
      <p:sp>
        <p:nvSpPr>
          <p:cNvPr id="3" name="화살표: 왼쪽/오른쪽/위쪽/아래쪽 2">
            <a:extLst>
              <a:ext uri="{FF2B5EF4-FFF2-40B4-BE49-F238E27FC236}">
                <a16:creationId xmlns:a16="http://schemas.microsoft.com/office/drawing/2014/main" id="{06BCA4ED-C487-7A66-CEAA-E95803109CCC}"/>
              </a:ext>
            </a:extLst>
          </p:cNvPr>
          <p:cNvSpPr/>
          <p:nvPr/>
        </p:nvSpPr>
        <p:spPr>
          <a:xfrm>
            <a:off x="5479460" y="2936081"/>
            <a:ext cx="985838" cy="985838"/>
          </a:xfrm>
          <a:prstGeom prst="quadArrow">
            <a:avLst>
              <a:gd name="adj1" fmla="val 7159"/>
              <a:gd name="adj2" fmla="val 10286"/>
              <a:gd name="adj3" fmla="val 1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DD02026-B449-9C1E-B951-4718EACF1900}"/>
              </a:ext>
            </a:extLst>
          </p:cNvPr>
          <p:cNvSpPr/>
          <p:nvPr/>
        </p:nvSpPr>
        <p:spPr>
          <a:xfrm>
            <a:off x="4823426" y="2069793"/>
            <a:ext cx="2297906" cy="730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카메라 이동 시스템</a:t>
            </a:r>
            <a:endParaRPr lang="en-US" altLang="ko-KR" dirty="0"/>
          </a:p>
          <a:p>
            <a:pPr algn="ctr"/>
            <a:r>
              <a:rPr lang="en-US" altLang="ko-KR" dirty="0"/>
              <a:t>W A S D</a:t>
            </a:r>
          </a:p>
        </p:txBody>
      </p:sp>
      <p:sp>
        <p:nvSpPr>
          <p:cNvPr id="10" name="직사각형 9">
            <a:extLst>
              <a:ext uri="{FF2B5EF4-FFF2-40B4-BE49-F238E27FC236}">
                <a16:creationId xmlns:a16="http://schemas.microsoft.com/office/drawing/2014/main" id="{D79A2699-A4F5-18A6-885D-1E6B16DFE03D}"/>
              </a:ext>
            </a:extLst>
          </p:cNvPr>
          <p:cNvSpPr/>
          <p:nvPr/>
        </p:nvSpPr>
        <p:spPr>
          <a:xfrm>
            <a:off x="151658" y="756744"/>
            <a:ext cx="2396189" cy="3336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툴 선택 </a:t>
            </a:r>
            <a:r>
              <a:rPr lang="en-US" altLang="ko-KR" dirty="0"/>
              <a:t>IMGUI</a:t>
            </a:r>
          </a:p>
        </p:txBody>
      </p:sp>
      <p:sp>
        <p:nvSpPr>
          <p:cNvPr id="12" name="직사각형 11">
            <a:extLst>
              <a:ext uri="{FF2B5EF4-FFF2-40B4-BE49-F238E27FC236}">
                <a16:creationId xmlns:a16="http://schemas.microsoft.com/office/drawing/2014/main" id="{083EA4EE-6F65-F87E-1C4E-962C653AF845}"/>
              </a:ext>
            </a:extLst>
          </p:cNvPr>
          <p:cNvSpPr/>
          <p:nvPr/>
        </p:nvSpPr>
        <p:spPr>
          <a:xfrm>
            <a:off x="9396911" y="136581"/>
            <a:ext cx="2643431" cy="1799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선택한 오브젝트 </a:t>
            </a:r>
            <a:r>
              <a:rPr lang="en-US" altLang="ko-KR" dirty="0"/>
              <a:t>Transform </a:t>
            </a:r>
            <a:r>
              <a:rPr lang="ko-KR" altLang="en-US" dirty="0"/>
              <a:t>조정 </a:t>
            </a:r>
            <a:r>
              <a:rPr lang="en-US" altLang="ko-KR" dirty="0"/>
              <a:t>IMGUI</a:t>
            </a:r>
          </a:p>
        </p:txBody>
      </p:sp>
      <p:sp>
        <p:nvSpPr>
          <p:cNvPr id="5" name="직사각형 4">
            <a:extLst>
              <a:ext uri="{FF2B5EF4-FFF2-40B4-BE49-F238E27FC236}">
                <a16:creationId xmlns:a16="http://schemas.microsoft.com/office/drawing/2014/main" id="{A530E79D-B901-FE48-118D-385FFB1E8594}"/>
              </a:ext>
            </a:extLst>
          </p:cNvPr>
          <p:cNvSpPr/>
          <p:nvPr/>
        </p:nvSpPr>
        <p:spPr>
          <a:xfrm>
            <a:off x="9396911" y="2069793"/>
            <a:ext cx="2643430" cy="2852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선택한 툴 옵션 </a:t>
            </a:r>
            <a:r>
              <a:rPr lang="en-US" altLang="ko-KR" dirty="0"/>
              <a:t>IMGUI</a:t>
            </a:r>
          </a:p>
        </p:txBody>
      </p:sp>
    </p:spTree>
    <p:extLst>
      <p:ext uri="{BB962C8B-B14F-4D97-AF65-F5344CB8AC3E}">
        <p14:creationId xmlns:p14="http://schemas.microsoft.com/office/powerpoint/2010/main" val="3756017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pic>
        <p:nvPicPr>
          <p:cNvPr id="3" name="그림 2">
            <a:extLst>
              <a:ext uri="{FF2B5EF4-FFF2-40B4-BE49-F238E27FC236}">
                <a16:creationId xmlns:a16="http://schemas.microsoft.com/office/drawing/2014/main" id="{027BB772-04B3-0A18-8F30-4670D96646FC}"/>
              </a:ext>
            </a:extLst>
          </p:cNvPr>
          <p:cNvPicPr>
            <a:picLocks noChangeAspect="1"/>
          </p:cNvPicPr>
          <p:nvPr/>
        </p:nvPicPr>
        <p:blipFill>
          <a:blip r:embed="rId2"/>
          <a:stretch>
            <a:fillRect/>
          </a:stretch>
        </p:blipFill>
        <p:spPr>
          <a:xfrm>
            <a:off x="398900" y="1004122"/>
            <a:ext cx="4361636" cy="2435763"/>
          </a:xfrm>
          <a:prstGeom prst="rect">
            <a:avLst/>
          </a:prstGeom>
        </p:spPr>
      </p:pic>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스켈레</a:t>
            </a:r>
            <a:r>
              <a:rPr lang="en-US" altLang="ko-KR" dirty="0"/>
              <a:t>-</a:t>
            </a:r>
            <a:r>
              <a:rPr lang="ko-KR" altLang="en-US" dirty="0"/>
              <a:t>통과 대화 기본 이동을 알려준다</a:t>
            </a:r>
          </a:p>
        </p:txBody>
      </p:sp>
      <p:pic>
        <p:nvPicPr>
          <p:cNvPr id="7" name="그림 6">
            <a:extLst>
              <a:ext uri="{FF2B5EF4-FFF2-40B4-BE49-F238E27FC236}">
                <a16:creationId xmlns:a16="http://schemas.microsoft.com/office/drawing/2014/main" id="{C89F2A7D-C17B-DDA6-C09B-E748941B2C8C}"/>
              </a:ext>
            </a:extLst>
          </p:cNvPr>
          <p:cNvPicPr>
            <a:picLocks noChangeAspect="1"/>
          </p:cNvPicPr>
          <p:nvPr/>
        </p:nvPicPr>
        <p:blipFill>
          <a:blip r:embed="rId3"/>
          <a:stretch>
            <a:fillRect/>
          </a:stretch>
        </p:blipFill>
        <p:spPr>
          <a:xfrm>
            <a:off x="6900984" y="4202110"/>
            <a:ext cx="4361637" cy="2434961"/>
          </a:xfrm>
          <a:prstGeom prst="rect">
            <a:avLst/>
          </a:prstGeom>
        </p:spPr>
      </p:pic>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수</a:t>
            </a:r>
            <a:r>
              <a:rPr lang="en-US" altLang="ko-KR" dirty="0"/>
              <a:t>-</a:t>
            </a:r>
            <a:r>
              <a:rPr lang="ko-KR" altLang="en-US" dirty="0" err="1"/>
              <a:t>켈레톤과</a:t>
            </a:r>
            <a:r>
              <a:rPr lang="ko-KR" altLang="en-US" dirty="0"/>
              <a:t> 대화 점프를 알려준다</a:t>
            </a:r>
            <a:r>
              <a:rPr lang="en-US" altLang="ko-KR" dirty="0"/>
              <a:t>, </a:t>
            </a:r>
            <a:r>
              <a:rPr lang="ko-KR" altLang="en-US" dirty="0"/>
              <a:t>가까이 가서 대화 시</a:t>
            </a:r>
            <a:endParaRPr lang="en-US" altLang="ko-KR" dirty="0"/>
          </a:p>
          <a:p>
            <a:pPr algn="ctr"/>
            <a:r>
              <a:rPr lang="ko-KR" altLang="en-US" dirty="0"/>
              <a:t>자신의 뼈를 준다</a:t>
            </a:r>
            <a:r>
              <a:rPr lang="en-US" altLang="ko-KR" dirty="0"/>
              <a:t> </a:t>
            </a:r>
            <a:r>
              <a:rPr lang="ko-KR" altLang="en-US" dirty="0"/>
              <a:t>뼈를 얻을 경우 공격 기능이 해금된다</a:t>
            </a:r>
            <a:endParaRPr lang="en-US" altLang="ko-KR" dirty="0"/>
          </a:p>
        </p:txBody>
      </p:sp>
    </p:spTree>
    <p:extLst>
      <p:ext uri="{BB962C8B-B14F-4D97-AF65-F5344CB8AC3E}">
        <p14:creationId xmlns:p14="http://schemas.microsoft.com/office/powerpoint/2010/main" val="99736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 구출 그 이후 마녀가 고양이로 변신해 따라온다 </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경비대장과 대화 후 경비대장의 머리를 획득한다</a:t>
            </a:r>
            <a:endParaRPr lang="en-US" altLang="ko-KR" dirty="0"/>
          </a:p>
        </p:txBody>
      </p:sp>
      <p:pic>
        <p:nvPicPr>
          <p:cNvPr id="6" name="그림 5">
            <a:extLst>
              <a:ext uri="{FF2B5EF4-FFF2-40B4-BE49-F238E27FC236}">
                <a16:creationId xmlns:a16="http://schemas.microsoft.com/office/drawing/2014/main" id="{9E1D24C8-09A2-D2A5-53B6-B33AE1FB47C9}"/>
              </a:ext>
            </a:extLst>
          </p:cNvPr>
          <p:cNvPicPr>
            <a:picLocks noChangeAspect="1"/>
          </p:cNvPicPr>
          <p:nvPr/>
        </p:nvPicPr>
        <p:blipFill>
          <a:blip r:embed="rId2"/>
          <a:stretch>
            <a:fillRect/>
          </a:stretch>
        </p:blipFill>
        <p:spPr>
          <a:xfrm>
            <a:off x="398900" y="1004122"/>
            <a:ext cx="4361637" cy="2438802"/>
          </a:xfrm>
          <a:prstGeom prst="rect">
            <a:avLst/>
          </a:prstGeom>
        </p:spPr>
      </p:pic>
      <p:pic>
        <p:nvPicPr>
          <p:cNvPr id="10" name="그림 9">
            <a:extLst>
              <a:ext uri="{FF2B5EF4-FFF2-40B4-BE49-F238E27FC236}">
                <a16:creationId xmlns:a16="http://schemas.microsoft.com/office/drawing/2014/main" id="{73CD634D-62CB-C0A1-1136-8705390C8660}"/>
              </a:ext>
            </a:extLst>
          </p:cNvPr>
          <p:cNvPicPr>
            <a:picLocks noChangeAspect="1"/>
          </p:cNvPicPr>
          <p:nvPr/>
        </p:nvPicPr>
        <p:blipFill>
          <a:blip r:embed="rId3"/>
          <a:stretch>
            <a:fillRect/>
          </a:stretch>
        </p:blipFill>
        <p:spPr>
          <a:xfrm>
            <a:off x="6900984" y="4196753"/>
            <a:ext cx="4361637" cy="2440317"/>
          </a:xfrm>
          <a:prstGeom prst="rect">
            <a:avLst/>
          </a:prstGeom>
        </p:spPr>
      </p:pic>
    </p:spTree>
    <p:extLst>
      <p:ext uri="{BB962C8B-B14F-4D97-AF65-F5344CB8AC3E}">
        <p14:creationId xmlns:p14="http://schemas.microsoft.com/office/powerpoint/2010/main" val="245793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몬갈</a:t>
            </a:r>
            <a:r>
              <a:rPr lang="ko-KR" altLang="en-US" dirty="0"/>
              <a:t> 중간보스 전투</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초대 용사가 등장해 전멸시킨다</a:t>
            </a:r>
            <a:r>
              <a:rPr lang="en-US" altLang="ko-KR" dirty="0"/>
              <a:t>, </a:t>
            </a:r>
            <a:r>
              <a:rPr lang="ko-KR" altLang="en-US" dirty="0"/>
              <a:t>전멸 시킨 후 스토리 </a:t>
            </a:r>
            <a:r>
              <a:rPr lang="en-US" altLang="ko-KR" dirty="0"/>
              <a:t>UI</a:t>
            </a:r>
            <a:r>
              <a:rPr lang="ko-KR" altLang="en-US" dirty="0"/>
              <a:t>가 진행되고 그 후 마왕성으로 이동한다</a:t>
            </a:r>
            <a:endParaRPr lang="en-US" altLang="ko-KR" dirty="0"/>
          </a:p>
        </p:txBody>
      </p:sp>
      <p:pic>
        <p:nvPicPr>
          <p:cNvPr id="3" name="그림 2">
            <a:extLst>
              <a:ext uri="{FF2B5EF4-FFF2-40B4-BE49-F238E27FC236}">
                <a16:creationId xmlns:a16="http://schemas.microsoft.com/office/drawing/2014/main" id="{3710AB60-C2EF-4BE8-4DF6-39A7842702F9}"/>
              </a:ext>
            </a:extLst>
          </p:cNvPr>
          <p:cNvPicPr>
            <a:picLocks noChangeAspect="1"/>
          </p:cNvPicPr>
          <p:nvPr/>
        </p:nvPicPr>
        <p:blipFill>
          <a:blip r:embed="rId2"/>
          <a:stretch>
            <a:fillRect/>
          </a:stretch>
        </p:blipFill>
        <p:spPr>
          <a:xfrm>
            <a:off x="445479" y="1002170"/>
            <a:ext cx="4315058" cy="2424879"/>
          </a:xfrm>
          <a:prstGeom prst="rect">
            <a:avLst/>
          </a:prstGeom>
        </p:spPr>
      </p:pic>
      <p:pic>
        <p:nvPicPr>
          <p:cNvPr id="9" name="그림 8">
            <a:extLst>
              <a:ext uri="{FF2B5EF4-FFF2-40B4-BE49-F238E27FC236}">
                <a16:creationId xmlns:a16="http://schemas.microsoft.com/office/drawing/2014/main" id="{54F49025-8D6D-A1C5-49D0-5A2640B4854B}"/>
              </a:ext>
            </a:extLst>
          </p:cNvPr>
          <p:cNvPicPr>
            <a:picLocks noChangeAspect="1"/>
          </p:cNvPicPr>
          <p:nvPr/>
        </p:nvPicPr>
        <p:blipFill>
          <a:blip r:embed="rId3"/>
          <a:stretch>
            <a:fillRect/>
          </a:stretch>
        </p:blipFill>
        <p:spPr>
          <a:xfrm>
            <a:off x="6900984" y="4212193"/>
            <a:ext cx="4306366" cy="2424878"/>
          </a:xfrm>
          <a:prstGeom prst="rect">
            <a:avLst/>
          </a:prstGeom>
        </p:spPr>
      </p:pic>
    </p:spTree>
    <p:extLst>
      <p:ext uri="{BB962C8B-B14F-4D97-AF65-F5344CB8AC3E}">
        <p14:creationId xmlns:p14="http://schemas.microsoft.com/office/powerpoint/2010/main" val="287606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대기실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3" name="그림 2">
            <a:extLst>
              <a:ext uri="{FF2B5EF4-FFF2-40B4-BE49-F238E27FC236}">
                <a16:creationId xmlns:a16="http://schemas.microsoft.com/office/drawing/2014/main" id="{4694806D-A39F-280F-C536-620CD11D0407}"/>
              </a:ext>
            </a:extLst>
          </p:cNvPr>
          <p:cNvPicPr>
            <a:picLocks noChangeAspect="1"/>
          </p:cNvPicPr>
          <p:nvPr/>
        </p:nvPicPr>
        <p:blipFill>
          <a:blip r:embed="rId2"/>
          <a:stretch>
            <a:fillRect/>
          </a:stretch>
        </p:blipFill>
        <p:spPr>
          <a:xfrm>
            <a:off x="398899" y="2943985"/>
            <a:ext cx="2733695" cy="1782000"/>
          </a:xfrm>
          <a:prstGeom prst="rect">
            <a:avLst/>
          </a:prstGeom>
        </p:spPr>
      </p:pic>
      <p:pic>
        <p:nvPicPr>
          <p:cNvPr id="6" name="그림 5">
            <a:extLst>
              <a:ext uri="{FF2B5EF4-FFF2-40B4-BE49-F238E27FC236}">
                <a16:creationId xmlns:a16="http://schemas.microsoft.com/office/drawing/2014/main" id="{121C6955-42CC-C7F9-F6D6-55FBC7119011}"/>
              </a:ext>
            </a:extLst>
          </p:cNvPr>
          <p:cNvPicPr>
            <a:picLocks noChangeAspect="1"/>
          </p:cNvPicPr>
          <p:nvPr/>
        </p:nvPicPr>
        <p:blipFill>
          <a:blip r:embed="rId3"/>
          <a:stretch>
            <a:fillRect/>
          </a:stretch>
        </p:blipFill>
        <p:spPr>
          <a:xfrm>
            <a:off x="398899" y="712124"/>
            <a:ext cx="2733695" cy="2056907"/>
          </a:xfrm>
          <a:prstGeom prst="rect">
            <a:avLst/>
          </a:prstGeom>
        </p:spPr>
      </p:pic>
      <p:pic>
        <p:nvPicPr>
          <p:cNvPr id="8" name="그림 7">
            <a:extLst>
              <a:ext uri="{FF2B5EF4-FFF2-40B4-BE49-F238E27FC236}">
                <a16:creationId xmlns:a16="http://schemas.microsoft.com/office/drawing/2014/main" id="{515367C9-5E28-2A60-975C-E2939276C673}"/>
              </a:ext>
            </a:extLst>
          </p:cNvPr>
          <p:cNvPicPr>
            <a:picLocks noChangeAspect="1"/>
          </p:cNvPicPr>
          <p:nvPr/>
        </p:nvPicPr>
        <p:blipFill>
          <a:blip r:embed="rId4"/>
          <a:stretch>
            <a:fillRect/>
          </a:stretch>
        </p:blipFill>
        <p:spPr>
          <a:xfrm>
            <a:off x="398900" y="5005445"/>
            <a:ext cx="2733695" cy="1781188"/>
          </a:xfrm>
          <a:prstGeom prst="rect">
            <a:avLst/>
          </a:prstGeom>
        </p:spPr>
      </p:pic>
      <p:sp>
        <p:nvSpPr>
          <p:cNvPr id="9" name="직사각형 8">
            <a:extLst>
              <a:ext uri="{FF2B5EF4-FFF2-40B4-BE49-F238E27FC236}">
                <a16:creationId xmlns:a16="http://schemas.microsoft.com/office/drawing/2014/main" id="{A88509EA-5187-D503-13C1-50F0B7DB93A8}"/>
              </a:ext>
            </a:extLst>
          </p:cNvPr>
          <p:cNvSpPr/>
          <p:nvPr/>
        </p:nvSpPr>
        <p:spPr>
          <a:xfrm>
            <a:off x="3132594" y="712124"/>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a:t>
            </a:r>
            <a:endParaRPr lang="en-US" altLang="ko-KR" dirty="0"/>
          </a:p>
          <a:p>
            <a:pPr algn="ctr"/>
            <a:endParaRPr lang="en-US" altLang="ko-KR" dirty="0"/>
          </a:p>
          <a:p>
            <a:pPr algn="ctr"/>
            <a:r>
              <a:rPr lang="ko-KR" altLang="en-US" b="0" i="0" dirty="0">
                <a:solidFill>
                  <a:schemeClr val="bg1"/>
                </a:solidFill>
                <a:effectLst/>
                <a:latin typeface="Open Sans" panose="020B0606030504020204" pitchFamily="34" charset="0"/>
              </a:rPr>
              <a:t>마석을 소모해 패시브 강화를 담당하는 </a:t>
            </a:r>
            <a:r>
              <a:rPr lang="en-US" altLang="ko-KR" b="0" i="0" dirty="0">
                <a:solidFill>
                  <a:schemeClr val="bg1"/>
                </a:solidFill>
                <a:effectLst/>
                <a:latin typeface="Open Sans" panose="020B0606030504020204" pitchFamily="34" charset="0"/>
              </a:rPr>
              <a:t>NPC. </a:t>
            </a:r>
            <a:r>
              <a:rPr lang="ko-KR" altLang="en-US" b="0" i="0" dirty="0" err="1">
                <a:solidFill>
                  <a:schemeClr val="bg1"/>
                </a:solidFill>
                <a:effectLst/>
                <a:latin typeface="Open Sans" panose="020B0606030504020204" pitchFamily="34" charset="0"/>
              </a:rPr>
              <a:t>튜토리얼에서</a:t>
            </a:r>
            <a:r>
              <a:rPr lang="ko-KR" altLang="en-US" b="0" i="0" dirty="0">
                <a:solidFill>
                  <a:schemeClr val="bg1"/>
                </a:solidFill>
                <a:effectLst/>
                <a:latin typeface="Open Sans" panose="020B0606030504020204" pitchFamily="34" charset="0"/>
              </a:rPr>
              <a:t> 처음으로 구출하게 되는 </a:t>
            </a:r>
            <a:r>
              <a:rPr lang="en-US" altLang="ko-KR" b="0" i="0" dirty="0">
                <a:solidFill>
                  <a:schemeClr val="bg1"/>
                </a:solidFill>
                <a:effectLst/>
                <a:latin typeface="Open Sans" panose="020B0606030504020204" pitchFamily="34" charset="0"/>
              </a:rPr>
              <a:t>NPC</a:t>
            </a:r>
            <a:r>
              <a:rPr lang="ko-KR" altLang="en-US" b="0" i="0" dirty="0">
                <a:solidFill>
                  <a:schemeClr val="bg1"/>
                </a:solidFill>
                <a:effectLst/>
                <a:latin typeface="Open Sans" panose="020B0606030504020204" pitchFamily="34" charset="0"/>
              </a:rPr>
              <a:t>이며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각 스테이지를 클리어 하면 </a:t>
            </a:r>
            <a:r>
              <a:rPr lang="ko-KR" altLang="en-US" b="0" i="0" dirty="0" err="1">
                <a:solidFill>
                  <a:schemeClr val="bg1"/>
                </a:solidFill>
                <a:effectLst/>
                <a:latin typeface="Open Sans" panose="020B0606030504020204" pitchFamily="34" charset="0"/>
              </a:rPr>
              <a:t>나레이션과</a:t>
            </a:r>
            <a:r>
              <a:rPr lang="ko-KR" altLang="en-US" b="0" i="0" dirty="0">
                <a:solidFill>
                  <a:schemeClr val="bg1"/>
                </a:solidFill>
                <a:effectLst/>
                <a:latin typeface="Open Sans" panose="020B0606030504020204" pitchFamily="34" charset="0"/>
              </a:rPr>
              <a:t> 함께 스토리를 들려준다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0" name="직사각형 9">
            <a:extLst>
              <a:ext uri="{FF2B5EF4-FFF2-40B4-BE49-F238E27FC236}">
                <a16:creationId xmlns:a16="http://schemas.microsoft.com/office/drawing/2014/main" id="{492D13CB-0E6F-7F3A-A6D7-E9993A9DBEB9}"/>
              </a:ext>
            </a:extLst>
          </p:cNvPr>
          <p:cNvSpPr/>
          <p:nvPr/>
        </p:nvSpPr>
        <p:spPr>
          <a:xfrm>
            <a:off x="3132592" y="2946261"/>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인호족</a:t>
            </a:r>
            <a:r>
              <a:rPr lang="ko-KR" altLang="en-US" dirty="0"/>
              <a:t> 전사</a:t>
            </a:r>
            <a:endParaRPr lang="en-US" altLang="ko-KR" dirty="0"/>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1" name="직사각형 10">
            <a:extLst>
              <a:ext uri="{FF2B5EF4-FFF2-40B4-BE49-F238E27FC236}">
                <a16:creationId xmlns:a16="http://schemas.microsoft.com/office/drawing/2014/main" id="{64D4DADA-5633-5155-90BF-16311B1E283F}"/>
              </a:ext>
            </a:extLst>
          </p:cNvPr>
          <p:cNvSpPr/>
          <p:nvPr/>
        </p:nvSpPr>
        <p:spPr>
          <a:xfrm>
            <a:off x="3132593" y="500918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chemeClr val="bg1"/>
                </a:solidFill>
                <a:effectLst/>
                <a:latin typeface="+mn-ea"/>
              </a:rPr>
              <a:t>오우거</a:t>
            </a:r>
            <a:r>
              <a:rPr lang="ko-KR" altLang="en-US" b="1" i="0" dirty="0">
                <a:solidFill>
                  <a:schemeClr val="bg1"/>
                </a:solidFill>
                <a:effectLst/>
                <a:latin typeface="+mn-ea"/>
              </a:rPr>
              <a:t> 보부상</a:t>
            </a:r>
            <a:endParaRPr lang="en-US" altLang="ko-KR" b="1" i="0" dirty="0">
              <a:solidFill>
                <a:schemeClr val="bg1"/>
              </a:solidFill>
              <a:effectLst/>
              <a:latin typeface="+mn-ea"/>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아이템을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아이템을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399993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F536DBE-00C8-561E-14A6-E41EDEB9BFA2}"/>
              </a:ext>
            </a:extLst>
          </p:cNvPr>
          <p:cNvPicPr>
            <a:picLocks noChangeAspect="1"/>
          </p:cNvPicPr>
          <p:nvPr/>
        </p:nvPicPr>
        <p:blipFill>
          <a:blip r:embed="rId2"/>
          <a:stretch>
            <a:fillRect/>
          </a:stretch>
        </p:blipFill>
        <p:spPr>
          <a:xfrm>
            <a:off x="775972" y="897872"/>
            <a:ext cx="10489059" cy="5886125"/>
          </a:xfrm>
          <a:prstGeom prst="rect">
            <a:avLst/>
          </a:prstGeom>
        </p:spPr>
      </p:pic>
      <p:sp>
        <p:nvSpPr>
          <p:cNvPr id="6" name="TextBox 5">
            <a:extLst>
              <a:ext uri="{FF2B5EF4-FFF2-40B4-BE49-F238E27FC236}">
                <a16:creationId xmlns:a16="http://schemas.microsoft.com/office/drawing/2014/main" id="{7FE1D6F8-5E18-AF5E-1B25-850D360794B9}"/>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마녀 업그레이드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4840692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1379</Words>
  <Application>Microsoft Office PowerPoint</Application>
  <PresentationFormat>와이드스크린</PresentationFormat>
  <Paragraphs>336</Paragraphs>
  <Slides>36</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36</vt:i4>
      </vt:variant>
    </vt:vector>
  </HeadingPairs>
  <TitlesOfParts>
    <vt:vector size="41" baseType="lpstr">
      <vt:lpstr>HY헤드라인M</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경식</dc:creator>
  <cp:lastModifiedBy>김 경식</cp:lastModifiedBy>
  <cp:revision>9</cp:revision>
  <dcterms:created xsi:type="dcterms:W3CDTF">2023-04-10T08:32:24Z</dcterms:created>
  <dcterms:modified xsi:type="dcterms:W3CDTF">2023-05-01T05:34:31Z</dcterms:modified>
</cp:coreProperties>
</file>